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329" r:id="rId3"/>
    <p:sldId id="4337" r:id="rId5"/>
    <p:sldId id="4336" r:id="rId6"/>
    <p:sldId id="4335" r:id="rId7"/>
    <p:sldId id="4339" r:id="rId8"/>
    <p:sldId id="4334" r:id="rId9"/>
    <p:sldId id="4340" r:id="rId10"/>
    <p:sldId id="4341" r:id="rId11"/>
    <p:sldId id="4342" r:id="rId12"/>
    <p:sldId id="4343" r:id="rId13"/>
    <p:sldId id="4346" r:id="rId14"/>
  </p:sldIdLst>
  <p:sldSz cx="24374475" cy="13717270"/>
  <p:notesSz cx="9144000" cy="6858000"/>
  <p:defaultTextStyle>
    <a:defPPr>
      <a:defRPr lang="zh-CN"/>
    </a:defPPr>
    <a:lvl1pPr marL="0" algn="l" defTabSz="2437765" rtl="0" eaLnBrk="1" latinLnBrk="0" hangingPunct="1">
      <a:defRPr sz="4800" kern="1200">
        <a:solidFill>
          <a:schemeClr val="tx1"/>
        </a:solidFill>
        <a:latin typeface="+mn-lt"/>
        <a:ea typeface="+mn-ea"/>
        <a:cs typeface="+mn-cs"/>
      </a:defRPr>
    </a:lvl1pPr>
    <a:lvl2pPr marL="1219200" algn="l" defTabSz="2437765" rtl="0" eaLnBrk="1" latinLnBrk="0" hangingPunct="1">
      <a:defRPr sz="4800" kern="1200">
        <a:solidFill>
          <a:schemeClr val="tx1"/>
        </a:solidFill>
        <a:latin typeface="+mn-lt"/>
        <a:ea typeface="+mn-ea"/>
        <a:cs typeface="+mn-cs"/>
      </a:defRPr>
    </a:lvl2pPr>
    <a:lvl3pPr marL="2437765" algn="l" defTabSz="2437765" rtl="0" eaLnBrk="1" latinLnBrk="0" hangingPunct="1">
      <a:defRPr sz="4800" kern="1200">
        <a:solidFill>
          <a:schemeClr val="tx1"/>
        </a:solidFill>
        <a:latin typeface="+mn-lt"/>
        <a:ea typeface="+mn-ea"/>
        <a:cs typeface="+mn-cs"/>
      </a:defRPr>
    </a:lvl3pPr>
    <a:lvl4pPr marL="3656965" algn="l" defTabSz="2437765" rtl="0" eaLnBrk="1" latinLnBrk="0" hangingPunct="1">
      <a:defRPr sz="4800" kern="1200">
        <a:solidFill>
          <a:schemeClr val="tx1"/>
        </a:solidFill>
        <a:latin typeface="+mn-lt"/>
        <a:ea typeface="+mn-ea"/>
        <a:cs typeface="+mn-cs"/>
      </a:defRPr>
    </a:lvl4pPr>
    <a:lvl5pPr marL="4875530" algn="l" defTabSz="2437765" rtl="0" eaLnBrk="1" latinLnBrk="0" hangingPunct="1">
      <a:defRPr sz="4800" kern="1200">
        <a:solidFill>
          <a:schemeClr val="tx1"/>
        </a:solidFill>
        <a:latin typeface="+mn-lt"/>
        <a:ea typeface="+mn-ea"/>
        <a:cs typeface="+mn-cs"/>
      </a:defRPr>
    </a:lvl5pPr>
    <a:lvl6pPr marL="6094730" algn="l" defTabSz="2437765" rtl="0" eaLnBrk="1" latinLnBrk="0" hangingPunct="1">
      <a:defRPr sz="4800" kern="1200">
        <a:solidFill>
          <a:schemeClr val="tx1"/>
        </a:solidFill>
        <a:latin typeface="+mn-lt"/>
        <a:ea typeface="+mn-ea"/>
        <a:cs typeface="+mn-cs"/>
      </a:defRPr>
    </a:lvl6pPr>
    <a:lvl7pPr marL="7313930" algn="l" defTabSz="2437765" rtl="0" eaLnBrk="1" latinLnBrk="0" hangingPunct="1">
      <a:defRPr sz="4800" kern="1200">
        <a:solidFill>
          <a:schemeClr val="tx1"/>
        </a:solidFill>
        <a:latin typeface="+mn-lt"/>
        <a:ea typeface="+mn-ea"/>
        <a:cs typeface="+mn-cs"/>
      </a:defRPr>
    </a:lvl7pPr>
    <a:lvl8pPr marL="8532495" algn="l" defTabSz="2437765" rtl="0" eaLnBrk="1" latinLnBrk="0" hangingPunct="1">
      <a:defRPr sz="4800" kern="1200">
        <a:solidFill>
          <a:schemeClr val="tx1"/>
        </a:solidFill>
        <a:latin typeface="+mn-lt"/>
        <a:ea typeface="+mn-ea"/>
        <a:cs typeface="+mn-cs"/>
      </a:defRPr>
    </a:lvl8pPr>
    <a:lvl9pPr marL="9751695" algn="l" defTabSz="2437765" rtl="0" eaLnBrk="1" latinLnBrk="0" hangingPunct="1">
      <a:defRPr sz="4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75B6"/>
    <a:srgbClr val="BDD7EE"/>
    <a:srgbClr val="7CAFDE"/>
    <a:srgbClr val="9DC3E6"/>
    <a:srgbClr val="C3C8CB"/>
    <a:srgbClr val="94A2AE"/>
    <a:srgbClr val="7D8EC5"/>
    <a:srgbClr val="FF8243"/>
    <a:srgbClr val="FFB48F"/>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4" autoAdjust="0"/>
    <p:restoredTop sz="99878" autoAdjust="0"/>
  </p:normalViewPr>
  <p:slideViewPr>
    <p:cSldViewPr>
      <p:cViewPr varScale="1">
        <p:scale>
          <a:sx n="42" d="100"/>
          <a:sy n="42" d="100"/>
        </p:scale>
        <p:origin x="-186" y="-132"/>
      </p:cViewPr>
      <p:guideLst>
        <p:guide orient="horz" pos="4321"/>
        <p:guide pos="7677"/>
      </p:guideLst>
    </p:cSldViewPr>
  </p:slideViewPr>
  <p:outlineViewPr>
    <p:cViewPr>
      <p:scale>
        <a:sx n="33" d="100"/>
        <a:sy n="33" d="100"/>
      </p:scale>
      <p:origin x="0" y="-924"/>
    </p:cViewPr>
  </p:outlineViewPr>
  <p:notesTextViewPr>
    <p:cViewPr>
      <p:scale>
        <a:sx n="150" d="100"/>
        <a:sy n="150" d="100"/>
      </p:scale>
      <p:origin x="0" y="0"/>
    </p:cViewPr>
  </p:notesTextViewPr>
  <p:sorterViewPr>
    <p:cViewPr>
      <p:scale>
        <a:sx n="66" d="100"/>
        <a:sy n="66" d="100"/>
      </p:scale>
      <p:origin x="0" y="-4982"/>
    </p:cViewPr>
  </p:sorterViewPr>
  <p:notesViewPr>
    <p:cSldViewPr>
      <p:cViewPr varScale="1">
        <p:scale>
          <a:sx n="98" d="100"/>
          <a:sy n="98" d="100"/>
        </p:scale>
        <p:origin x="205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3B0C450-BF5D-4D2B-8B59-7FC8EFF264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幻灯片图像占位符 1"/>
          <p:cNvSpPr>
            <a:spLocks noGrp="1" noRot="1" noChangeAspect="1" noChangeArrowheads="1" noTextEdit="1"/>
          </p:cNvSpPr>
          <p:nvPr>
            <p:ph type="sldImg" idx="4294967295"/>
          </p:nvPr>
        </p:nvSpPr>
        <p:spPr bwMode="auto">
          <a:xfrm>
            <a:off x="2287588" y="514350"/>
            <a:ext cx="4568825" cy="2571750"/>
          </a:xfrm>
          <a:prstGeom prst="rect">
            <a:avLst/>
          </a:prstGeo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2" name="备注占位符 2"/>
          <p:cNvSpPr>
            <a:spLocks noGrp="1" noChangeArrowheads="1"/>
          </p:cNvSpPr>
          <p:nvPr>
            <p:ph type="body" idx="429496729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53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defTabSz="913130">
              <a:defRPr>
                <a:solidFill>
                  <a:schemeClr val="tx1"/>
                </a:solidFill>
                <a:latin typeface="Calibri" panose="020F0502020204030204" charset="0"/>
                <a:ea typeface="宋体" pitchFamily="2" charset="-122"/>
                <a:cs typeface="宋体" pitchFamily="2" charset="-122"/>
              </a:defRPr>
            </a:lvl1pPr>
            <a:lvl2pPr marL="742950" indent="-285750" defTabSz="913130">
              <a:defRPr>
                <a:solidFill>
                  <a:schemeClr val="tx1"/>
                </a:solidFill>
                <a:latin typeface="Calibri" panose="020F0502020204030204" charset="0"/>
                <a:ea typeface="宋体" pitchFamily="2" charset="-122"/>
                <a:cs typeface="宋体" pitchFamily="2" charset="-122"/>
              </a:defRPr>
            </a:lvl2pPr>
            <a:lvl3pPr marL="1143000" indent="-228600" defTabSz="913130">
              <a:defRPr>
                <a:solidFill>
                  <a:schemeClr val="tx1"/>
                </a:solidFill>
                <a:latin typeface="Calibri" panose="020F0502020204030204" charset="0"/>
                <a:ea typeface="宋体" pitchFamily="2" charset="-122"/>
                <a:cs typeface="宋体" pitchFamily="2" charset="-122"/>
              </a:defRPr>
            </a:lvl3pPr>
            <a:lvl4pPr marL="1600200" indent="-228600" defTabSz="913130">
              <a:defRPr>
                <a:solidFill>
                  <a:schemeClr val="tx1"/>
                </a:solidFill>
                <a:latin typeface="Calibri" panose="020F0502020204030204" charset="0"/>
                <a:ea typeface="宋体" pitchFamily="2" charset="-122"/>
                <a:cs typeface="宋体" pitchFamily="2" charset="-122"/>
              </a:defRPr>
            </a:lvl4pPr>
            <a:lvl5pPr marL="2057400" indent="-228600" defTabSz="913130">
              <a:defRPr>
                <a:solidFill>
                  <a:schemeClr val="tx1"/>
                </a:solidFill>
                <a:latin typeface="Calibri" panose="020F0502020204030204" charset="0"/>
                <a:ea typeface="宋体" pitchFamily="2" charset="-122"/>
                <a:cs typeface="宋体" pitchFamily="2" charset="-122"/>
              </a:defRPr>
            </a:lvl5pPr>
            <a:lvl6pPr marL="2514600" indent="-228600" defTabSz="913130" eaLnBrk="0" fontAlgn="base" hangingPunct="0">
              <a:spcBef>
                <a:spcPct val="0"/>
              </a:spcBef>
              <a:spcAft>
                <a:spcPct val="0"/>
              </a:spcAft>
              <a:defRPr>
                <a:solidFill>
                  <a:schemeClr val="tx1"/>
                </a:solidFill>
                <a:latin typeface="Calibri" panose="020F0502020204030204" charset="0"/>
                <a:ea typeface="宋体" pitchFamily="2" charset="-122"/>
                <a:cs typeface="宋体" pitchFamily="2" charset="-122"/>
              </a:defRPr>
            </a:lvl6pPr>
            <a:lvl7pPr marL="2971800" indent="-228600" defTabSz="913130" eaLnBrk="0" fontAlgn="base" hangingPunct="0">
              <a:spcBef>
                <a:spcPct val="0"/>
              </a:spcBef>
              <a:spcAft>
                <a:spcPct val="0"/>
              </a:spcAft>
              <a:defRPr>
                <a:solidFill>
                  <a:schemeClr val="tx1"/>
                </a:solidFill>
                <a:latin typeface="Calibri" panose="020F0502020204030204" charset="0"/>
                <a:ea typeface="宋体" pitchFamily="2" charset="-122"/>
                <a:cs typeface="宋体" pitchFamily="2" charset="-122"/>
              </a:defRPr>
            </a:lvl7pPr>
            <a:lvl8pPr marL="3429000" indent="-228600" defTabSz="913130" eaLnBrk="0" fontAlgn="base" hangingPunct="0">
              <a:spcBef>
                <a:spcPct val="0"/>
              </a:spcBef>
              <a:spcAft>
                <a:spcPct val="0"/>
              </a:spcAft>
              <a:defRPr>
                <a:solidFill>
                  <a:schemeClr val="tx1"/>
                </a:solidFill>
                <a:latin typeface="Calibri" panose="020F0502020204030204" charset="0"/>
                <a:ea typeface="宋体" pitchFamily="2" charset="-122"/>
                <a:cs typeface="宋体" pitchFamily="2" charset="-122"/>
              </a:defRPr>
            </a:lvl8pPr>
            <a:lvl9pPr marL="3886200" indent="-228600" defTabSz="913130" eaLnBrk="0" fontAlgn="base" hangingPunct="0">
              <a:spcBef>
                <a:spcPct val="0"/>
              </a:spcBef>
              <a:spcAft>
                <a:spcPct val="0"/>
              </a:spcAft>
              <a:defRPr>
                <a:solidFill>
                  <a:schemeClr val="tx1"/>
                </a:solidFill>
                <a:latin typeface="Calibri" panose="020F0502020204030204" charset="0"/>
                <a:ea typeface="宋体" pitchFamily="2" charset="-122"/>
                <a:cs typeface="宋体" pitchFamily="2" charset="-122"/>
              </a:defRPr>
            </a:lvl9pPr>
          </a:lstStyle>
          <a:p>
            <a:pPr fontAlgn="base">
              <a:spcBef>
                <a:spcPct val="0"/>
              </a:spcBef>
              <a:spcAft>
                <a:spcPct val="0"/>
              </a:spcAft>
            </a:pPr>
            <a:fld id="{745701DC-8203-1947-A86C-48279A6A2044}"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0"/>
            <a:ext cx="24374475" cy="13717588"/>
          </a:xfrm>
          <a:prstGeom prst="rect">
            <a:avLst/>
          </a:prstGeom>
          <a:pattFill prst="wdDnDiag">
            <a:fgClr>
              <a:srgbClr val="F4F4F4"/>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6" name="灯片编号占位符 3"/>
          <p:cNvSpPr>
            <a:spLocks noGrp="1"/>
          </p:cNvSpPr>
          <p:nvPr>
            <p:ph type="sldNum" sz="quarter" idx="12"/>
          </p:nvPr>
        </p:nvSpPr>
        <p:spPr>
          <a:xfrm>
            <a:off x="593949" y="13125676"/>
            <a:ext cx="1728192" cy="517719"/>
          </a:xfrm>
          <a:prstGeom prst="rect">
            <a:avLst/>
          </a:prstGeom>
        </p:spPr>
        <p:txBody>
          <a:bodyPr anchor="ctr" anchorCtr="0"/>
          <a:lstStyle>
            <a:lvl1pPr>
              <a:defRPr sz="2400">
                <a:latin typeface="+mn-ea"/>
                <a:ea typeface="+mn-ea"/>
              </a:defRPr>
            </a:lvl1pPr>
          </a:lstStyle>
          <a:p>
            <a:fld id="{F526985F-E653-4430-9690-567CBA35D06F}" type="slidenum">
              <a:rPr lang="zh-CN" altLang="en-US" smtClean="0"/>
            </a:fld>
            <a:endParaRPr lang="zh-CN" altLang="en-US"/>
          </a:p>
        </p:txBody>
      </p:sp>
      <p:cxnSp>
        <p:nvCxnSpPr>
          <p:cNvPr id="9" name="直接连接符 8"/>
          <p:cNvCxnSpPr/>
          <p:nvPr userDrawn="1"/>
        </p:nvCxnSpPr>
        <p:spPr>
          <a:xfrm>
            <a:off x="1025406" y="1530202"/>
            <a:ext cx="36004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675745" y="12714173"/>
            <a:ext cx="5484257" cy="730335"/>
          </a:xfrm>
          <a:prstGeom prst="rect">
            <a:avLst/>
          </a:prstGeom>
        </p:spPr>
        <p:txBody>
          <a:bodyPr lIns="182834" tIns="91417" rIns="182834" bIns="91417"/>
          <a:lstStyle/>
          <a:p>
            <a:fld id="{AFF96A0B-D013-4F07-80AC-CA47C8F94CA0}" type="datetimeFigureOut">
              <a:rPr lang="zh-CN" altLang="en-US" smtClean="0"/>
            </a:fld>
            <a:endParaRPr lang="zh-CN" altLang="en-US"/>
          </a:p>
        </p:txBody>
      </p:sp>
      <p:sp>
        <p:nvSpPr>
          <p:cNvPr id="3" name="页脚占位符 2"/>
          <p:cNvSpPr>
            <a:spLocks noGrp="1"/>
          </p:cNvSpPr>
          <p:nvPr>
            <p:ph type="ftr" sz="quarter" idx="11"/>
          </p:nvPr>
        </p:nvSpPr>
        <p:spPr>
          <a:xfrm>
            <a:off x="8074045" y="12714173"/>
            <a:ext cx="8226385" cy="730335"/>
          </a:xfrm>
          <a:prstGeom prst="rect">
            <a:avLst/>
          </a:prstGeom>
        </p:spPr>
        <p:txBody>
          <a:bodyPr lIns="182834" tIns="91417" rIns="182834" bIns="91417"/>
          <a:lstStyle/>
          <a:p>
            <a:endParaRPr lang="zh-CN" altLang="en-US"/>
          </a:p>
        </p:txBody>
      </p:sp>
      <p:sp>
        <p:nvSpPr>
          <p:cNvPr id="4" name="灯片编号占位符 3"/>
          <p:cNvSpPr>
            <a:spLocks noGrp="1"/>
          </p:cNvSpPr>
          <p:nvPr>
            <p:ph type="sldNum" sz="quarter" idx="12"/>
          </p:nvPr>
        </p:nvSpPr>
        <p:spPr>
          <a:xfrm>
            <a:off x="17214473" y="12714173"/>
            <a:ext cx="5484257" cy="730335"/>
          </a:xfrm>
          <a:prstGeom prst="rect">
            <a:avLst/>
          </a:prstGeom>
        </p:spPr>
        <p:txBody>
          <a:bodyPr lIns="182834" tIns="91417" rIns="182834" bIns="91417"/>
          <a:lstStyle/>
          <a:p>
            <a:fld id="{F6F80BA7-3816-42AE-A7C0-0A497978291E}"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2" descr="D:\source_code\j2eeworkspace\ktg-mes\doc\开发进度\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3132453" y="40516"/>
            <a:ext cx="1010202" cy="102944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p:txStyles>
    <p:titleStyle>
      <a:lvl1pPr algn="l" defTabSz="1828165" rtl="0" eaLnBrk="1" latinLnBrk="0" hangingPunct="1">
        <a:spcBef>
          <a:spcPct val="0"/>
        </a:spcBef>
        <a:buNone/>
        <a:defRPr sz="5600" b="1" kern="1200" baseline="0">
          <a:solidFill>
            <a:srgbClr val="C00000"/>
          </a:solidFill>
          <a:latin typeface="Arial" panose="020B0604020202020204" pitchFamily="34" charset="0"/>
          <a:ea typeface="微软雅黑" panose="020B0503020204020204" pitchFamily="34" charset="-122"/>
          <a:cs typeface="+mj-cs"/>
        </a:defRPr>
      </a:lvl1pPr>
    </p:titleStyle>
    <p:bodyStyle>
      <a:lvl1pPr marL="685800" indent="-685800" algn="l" defTabSz="1828165" rtl="0" eaLnBrk="1" latinLnBrk="0" hangingPunct="1">
        <a:spcBef>
          <a:spcPct val="20000"/>
        </a:spcBef>
        <a:buFont typeface="Arial" panose="020B0604020202020204" pitchFamily="34" charset="0"/>
        <a:buChar char="•"/>
        <a:defRPr sz="5600"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1pPr>
      <a:lvl2pPr marL="1485265" indent="-571500" algn="l" defTabSz="1828165" rtl="0" eaLnBrk="1" latinLnBrk="0" hangingPunct="1">
        <a:spcBef>
          <a:spcPct val="20000"/>
        </a:spcBef>
        <a:buFont typeface="Arial" panose="020B0604020202020204" pitchFamily="34" charset="0"/>
        <a:buChar char="–"/>
        <a:defRPr sz="4800"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2pPr>
      <a:lvl3pPr marL="2285365" indent="-457200" algn="l" defTabSz="1828165" rtl="0" eaLnBrk="1" latinLnBrk="0" hangingPunct="1">
        <a:spcBef>
          <a:spcPct val="20000"/>
        </a:spcBef>
        <a:buFont typeface="Arial" panose="020B0604020202020204" pitchFamily="34" charset="0"/>
        <a:buChar char="•"/>
        <a:defRPr sz="4000"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3pPr>
      <a:lvl4pPr marL="3199130" indent="-457200" algn="l" defTabSz="1828165" rtl="0" eaLnBrk="1" latinLnBrk="0" hangingPunct="1">
        <a:spcBef>
          <a:spcPct val="20000"/>
        </a:spcBef>
        <a:buFont typeface="Arial" panose="020B0604020202020204" pitchFamily="34" charset="0"/>
        <a:buChar char="–"/>
        <a:defRPr sz="3600"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4pPr>
      <a:lvl5pPr marL="4112895" indent="-457200" algn="l" defTabSz="1828165" rtl="0" eaLnBrk="1" latinLnBrk="0" hangingPunct="1">
        <a:spcBef>
          <a:spcPct val="20000"/>
        </a:spcBef>
        <a:buFont typeface="Arial" panose="020B0604020202020204" pitchFamily="34" charset="0"/>
        <a:buChar char="»"/>
        <a:defRPr sz="3600" kern="1200" baseline="0">
          <a:solidFill>
            <a:schemeClr val="tx1">
              <a:lumMod val="85000"/>
              <a:lumOff val="15000"/>
            </a:schemeClr>
          </a:solidFill>
          <a:latin typeface="Arial" panose="020B0604020202020204" pitchFamily="34" charset="0"/>
          <a:ea typeface="微软雅黑" panose="020B0503020204020204" pitchFamily="34" charset="-122"/>
          <a:cs typeface="+mn-cs"/>
        </a:defRPr>
      </a:lvl5pPr>
      <a:lvl6pPr marL="5027295" indent="-457200" algn="l" defTabSz="182816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6pPr>
      <a:lvl7pPr marL="5941060" indent="-457200" algn="l" defTabSz="182816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7pPr>
      <a:lvl8pPr marL="6855460" indent="-457200" algn="l" defTabSz="182816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8pPr>
      <a:lvl9pPr marL="7769225" indent="-457200" algn="l" defTabSz="1828165"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9pPr>
    </p:bodyStyle>
    <p:otherStyle>
      <a:defPPr>
        <a:defRPr lang="zh-CN"/>
      </a:defPPr>
      <a:lvl1pPr marL="0" algn="l" defTabSz="1828165" rtl="0" eaLnBrk="1" latinLnBrk="0" hangingPunct="1">
        <a:defRPr sz="3600" kern="1200">
          <a:solidFill>
            <a:schemeClr val="tx1"/>
          </a:solidFill>
          <a:latin typeface="+mn-lt"/>
          <a:ea typeface="+mn-ea"/>
          <a:cs typeface="+mn-cs"/>
        </a:defRPr>
      </a:lvl1pPr>
      <a:lvl2pPr marL="913765"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1930" algn="l" defTabSz="1828165" rtl="0" eaLnBrk="1" latinLnBrk="0" hangingPunct="1">
        <a:defRPr sz="3600" kern="1200">
          <a:solidFill>
            <a:schemeClr val="tx1"/>
          </a:solidFill>
          <a:latin typeface="+mn-lt"/>
          <a:ea typeface="+mn-ea"/>
          <a:cs typeface="+mn-cs"/>
        </a:defRPr>
      </a:lvl4pPr>
      <a:lvl5pPr marL="3656330" algn="l" defTabSz="1828165" rtl="0" eaLnBrk="1" latinLnBrk="0" hangingPunct="1">
        <a:defRPr sz="3600" kern="1200">
          <a:solidFill>
            <a:schemeClr val="tx1"/>
          </a:solidFill>
          <a:latin typeface="+mn-lt"/>
          <a:ea typeface="+mn-ea"/>
          <a:cs typeface="+mn-cs"/>
        </a:defRPr>
      </a:lvl5pPr>
      <a:lvl6pPr marL="4570095" algn="l" defTabSz="1828165" rtl="0" eaLnBrk="1" latinLnBrk="0" hangingPunct="1">
        <a:defRPr sz="3600" kern="1200">
          <a:solidFill>
            <a:schemeClr val="tx1"/>
          </a:solidFill>
          <a:latin typeface="+mn-lt"/>
          <a:ea typeface="+mn-ea"/>
          <a:cs typeface="+mn-cs"/>
        </a:defRPr>
      </a:lvl6pPr>
      <a:lvl7pPr marL="5484495" algn="l" defTabSz="1828165" rtl="0" eaLnBrk="1" latinLnBrk="0" hangingPunct="1">
        <a:defRPr sz="3600" kern="1200">
          <a:solidFill>
            <a:schemeClr val="tx1"/>
          </a:solidFill>
          <a:latin typeface="+mn-lt"/>
          <a:ea typeface="+mn-ea"/>
          <a:cs typeface="+mn-cs"/>
        </a:defRPr>
      </a:lvl7pPr>
      <a:lvl8pPr marL="6398260" algn="l" defTabSz="1828165" rtl="0" eaLnBrk="1" latinLnBrk="0" hangingPunct="1">
        <a:defRPr sz="3600" kern="1200">
          <a:solidFill>
            <a:schemeClr val="tx1"/>
          </a:solidFill>
          <a:latin typeface="+mn-lt"/>
          <a:ea typeface="+mn-ea"/>
          <a:cs typeface="+mn-cs"/>
        </a:defRPr>
      </a:lvl8pPr>
      <a:lvl9pPr marL="7312025" algn="l" defTabSz="182816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jpeg"/><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png"/><Relationship Id="rId13" Type="http://schemas.openxmlformats.org/officeDocument/2006/relationships/slideLayout" Target="../slideLayouts/slideLayout1.xml"/><Relationship Id="rId12" Type="http://schemas.openxmlformats.org/officeDocument/2006/relationships/image" Target="../media/image22.jpe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image" Target="../media/image32.png"/><Relationship Id="rId30" Type="http://schemas.openxmlformats.org/officeDocument/2006/relationships/slideLayout" Target="../slideLayouts/slideLayout1.xml"/><Relationship Id="rId3" Type="http://schemas.openxmlformats.org/officeDocument/2006/relationships/image" Target="../media/image31.png"/><Relationship Id="rId29" Type="http://schemas.openxmlformats.org/officeDocument/2006/relationships/tags" Target="../tags/tag28.xml"/><Relationship Id="rId28" Type="http://schemas.openxmlformats.org/officeDocument/2006/relationships/tags" Target="../tags/tag27.xml"/><Relationship Id="rId27" Type="http://schemas.openxmlformats.org/officeDocument/2006/relationships/tags" Target="../tags/tag26.xml"/><Relationship Id="rId26" Type="http://schemas.openxmlformats.org/officeDocument/2006/relationships/tags" Target="../tags/tag25.xml"/><Relationship Id="rId25" Type="http://schemas.openxmlformats.org/officeDocument/2006/relationships/tags" Target="../tags/tag24.xml"/><Relationship Id="rId24" Type="http://schemas.openxmlformats.org/officeDocument/2006/relationships/tags" Target="../tags/tag23.xml"/><Relationship Id="rId23" Type="http://schemas.openxmlformats.org/officeDocument/2006/relationships/tags" Target="../tags/tag2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image" Target="../media/image33.png"/><Relationship Id="rId2" Type="http://schemas.openxmlformats.org/officeDocument/2006/relationships/image" Target="../media/image30.png"/><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4"/>
          <p:cNvSpPr txBox="1"/>
          <p:nvPr/>
        </p:nvSpPr>
        <p:spPr>
          <a:xfrm>
            <a:off x="3978275" y="4122420"/>
            <a:ext cx="15680055" cy="1769745"/>
          </a:xfrm>
          <a:prstGeom prst="rect">
            <a:avLst/>
          </a:prstGeom>
          <a:noFill/>
        </p:spPr>
        <p:txBody>
          <a:bodyPr wrap="square" lIns="0" tIns="0" rIns="0" bIns="0">
            <a:spAutoFit/>
          </a:bodyPr>
          <a:lstStyle/>
          <a:p>
            <a:pPr algn="ctr"/>
            <a:r>
              <a:rPr lang="zh-CN" altLang="en-US" sz="11500" b="1" spc="600" dirty="0" smtClean="0">
                <a:latin typeface="百度综艺简体" panose="02010601030101010101" pitchFamily="2" charset="-122"/>
                <a:ea typeface="百度综艺简体" panose="02010601030101010101" pitchFamily="2" charset="-122"/>
              </a:rPr>
              <a:t>生产管理系统</a:t>
            </a:r>
            <a:endParaRPr lang="en-US" altLang="zh-CN" sz="11500" b="1" spc="600" dirty="0" smtClean="0">
              <a:latin typeface="百度综艺简体" panose="02010601030101010101" pitchFamily="2" charset="-122"/>
              <a:ea typeface="百度综艺简体" panose="02010601030101010101" pitchFamily="2" charset="-122"/>
            </a:endParaRPr>
          </a:p>
        </p:txBody>
      </p:sp>
      <p:pic>
        <p:nvPicPr>
          <p:cNvPr id="3" name="PA-图片 10"/>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8673" y="8442632"/>
            <a:ext cx="24353262" cy="5263907"/>
          </a:xfrm>
          <a:prstGeom prst="rect">
            <a:avLst/>
          </a:prstGeom>
        </p:spPr>
      </p:pic>
      <p:sp>
        <p:nvSpPr>
          <p:cNvPr id="4" name="文本框 44"/>
          <p:cNvSpPr txBox="1"/>
          <p:nvPr/>
        </p:nvSpPr>
        <p:spPr>
          <a:xfrm>
            <a:off x="9089466" y="6786786"/>
            <a:ext cx="5457655" cy="615315"/>
          </a:xfrm>
          <a:prstGeom prst="rect">
            <a:avLst/>
          </a:prstGeom>
          <a:noFill/>
        </p:spPr>
        <p:txBody>
          <a:bodyPr wrap="square" lIns="0" tIns="0" rIns="0" bIns="0">
            <a:spAutoFit/>
          </a:bodyPr>
          <a:lstStyle/>
          <a:p>
            <a:pPr algn="ctr"/>
            <a:r>
              <a:rPr lang="zh-CN" altLang="en-US" sz="4000" spc="283" dirty="0" smtClean="0">
                <a:latin typeface="微软雅黑 Light" panose="020B0502040204020203" pitchFamily="34" charset="-122"/>
                <a:ea typeface="微软雅黑 Light" panose="020B0502040204020203" pitchFamily="34" charset="-122"/>
              </a:rPr>
              <a:t>功能介绍</a:t>
            </a:r>
            <a:endParaRPr lang="en-US" altLang="zh-CN" sz="4000" spc="283" dirty="0">
              <a:latin typeface="微软雅黑 Light" panose="020B0502040204020203" pitchFamily="34" charset="-122"/>
              <a:ea typeface="微软雅黑 Light" panose="020B0502040204020203" pitchFamily="34" charset="-122"/>
            </a:endParaRPr>
          </a:p>
        </p:txBody>
      </p:sp>
      <p:sp>
        <p:nvSpPr>
          <p:cNvPr id="6" name="文本框 5"/>
          <p:cNvSpPr txBox="1"/>
          <p:nvPr/>
        </p:nvSpPr>
        <p:spPr>
          <a:xfrm>
            <a:off x="10746740" y="2609850"/>
            <a:ext cx="1652905" cy="829945"/>
          </a:xfrm>
          <a:prstGeom prst="rect">
            <a:avLst/>
          </a:prstGeom>
          <a:noFill/>
        </p:spPr>
        <p:txBody>
          <a:bodyPr wrap="none" rtlCol="0">
            <a:spAutoFit/>
          </a:bodyPr>
          <a:p>
            <a:pPr algn="l"/>
            <a:r>
              <a:rPr lang="en-US" altLang="zh-CN" b="1" spc="600" dirty="0" smtClean="0">
                <a:latin typeface="百度综艺简体" panose="02010601030101010101" pitchFamily="2" charset="-122"/>
                <a:ea typeface="百度综艺简体" panose="02010601030101010101" pitchFamily="2" charset="-122"/>
                <a:sym typeface="+mn-ea"/>
              </a:rPr>
              <a:t>MES</a:t>
            </a:r>
            <a:endParaRPr lang="zh-CN" altLang="en-US"/>
          </a:p>
        </p:txBody>
      </p:sp>
    </p:spTree>
  </p:cSld>
  <p:clrMapOvr>
    <a:masterClrMapping/>
  </p:clrMapOvr>
  <p:transition advClick="0"/>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设备</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4743" y="3690442"/>
            <a:ext cx="13686642" cy="10264982"/>
          </a:xfrm>
          <a:prstGeom prst="rect">
            <a:avLst/>
          </a:prstGeom>
          <a:effectLst/>
        </p:spPr>
      </p:pic>
      <p:grpSp>
        <p:nvGrpSpPr>
          <p:cNvPr id="9" name="组合 8"/>
          <p:cNvGrpSpPr/>
          <p:nvPr/>
        </p:nvGrpSpPr>
        <p:grpSpPr>
          <a:xfrm>
            <a:off x="16291693" y="2466306"/>
            <a:ext cx="7416824" cy="5385170"/>
            <a:chOff x="1697925" y="6608315"/>
            <a:chExt cx="5108289" cy="4648873"/>
          </a:xfrm>
        </p:grpSpPr>
        <p:sp>
          <p:nvSpPr>
            <p:cNvPr id="10" name="对角圆角矩形 9"/>
            <p:cNvSpPr/>
            <p:nvPr/>
          </p:nvSpPr>
          <p:spPr>
            <a:xfrm>
              <a:off x="1697925" y="6608315"/>
              <a:ext cx="5086395" cy="708718"/>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保养</a:t>
              </a:r>
              <a:endParaRPr lang="zh-CN" altLang="en-US" sz="2800" b="1" dirty="0">
                <a:latin typeface="微软雅黑 Light" panose="020B0502040204020203" pitchFamily="34" charset="-122"/>
                <a:ea typeface="微软雅黑 Light" panose="020B0502040204020203" pitchFamily="34" charset="-122"/>
              </a:endParaRPr>
            </a:p>
          </p:txBody>
        </p:sp>
        <p:sp>
          <p:nvSpPr>
            <p:cNvPr id="11" name="TextBox 54"/>
            <p:cNvSpPr txBox="1"/>
            <p:nvPr/>
          </p:nvSpPr>
          <p:spPr>
            <a:xfrm>
              <a:off x="1719819" y="7235094"/>
              <a:ext cx="5086395" cy="4022094"/>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预先配置每台机器的保养内容、保养标准，并制定周期性的保养计划。保养人员收到手机端通知后按计划进行机台保养，并在触控屏中提交保养结果，可根据保养结果直接向维修人员发起维修工单。</a:t>
              </a:r>
              <a:endParaRPr lang="zh-CN" altLang="en-US" sz="2800" dirty="0"/>
            </a:p>
          </p:txBody>
        </p:sp>
      </p:grpSp>
      <p:grpSp>
        <p:nvGrpSpPr>
          <p:cNvPr id="12" name="组合 11"/>
          <p:cNvGrpSpPr/>
          <p:nvPr/>
        </p:nvGrpSpPr>
        <p:grpSpPr>
          <a:xfrm>
            <a:off x="16307587" y="8822933"/>
            <a:ext cx="7416824" cy="3554809"/>
            <a:chOff x="13053593" y="2902366"/>
            <a:chExt cx="5086395" cy="3554809"/>
          </a:xfrm>
        </p:grpSpPr>
        <p:sp>
          <p:nvSpPr>
            <p:cNvPr id="13" name="对角圆角矩形 22"/>
            <p:cNvSpPr/>
            <p:nvPr/>
          </p:nvSpPr>
          <p:spPr>
            <a:xfrm>
              <a:off x="13053593" y="2902366"/>
              <a:ext cx="5086395" cy="627857"/>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a:t>
              </a:r>
              <a:r>
                <a:rPr lang="zh-CN" altLang="en-US" sz="2800" b="1" dirty="0" smtClean="0">
                  <a:latin typeface="微软雅黑 Light" panose="020B0502040204020203" pitchFamily="34" charset="-122"/>
                  <a:ea typeface="微软雅黑 Light" panose="020B0502040204020203" pitchFamily="34" charset="-122"/>
                </a:rPr>
                <a:t>检修</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9"/>
            <p:cNvSpPr txBox="1"/>
            <p:nvPr/>
          </p:nvSpPr>
          <p:spPr>
            <a:xfrm>
              <a:off x="13053593" y="3737046"/>
              <a:ext cx="5086395" cy="2720129"/>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1625" dirty="0"/>
                <a:t>       </a:t>
              </a:r>
              <a:r>
                <a:rPr lang="zh-CN" altLang="en-US" sz="2800" dirty="0"/>
                <a:t>维修人员收到维修工单后，</a:t>
              </a:r>
              <a:r>
                <a:rPr lang="zh-CN" altLang="en-US" sz="2800" dirty="0" smtClean="0"/>
                <a:t>可查看</a:t>
              </a:r>
              <a:r>
                <a:rPr lang="zh-CN" altLang="en-US" sz="2800" dirty="0"/>
                <a:t>具体需要维修的内容，在维修完成后反馈每一项的维修结果，以及机台整体的维修状态。验收人员在检查验收通过</a:t>
              </a:r>
              <a:r>
                <a:rPr lang="zh-CN" altLang="en-US" sz="2800" dirty="0" smtClean="0"/>
                <a:t>后即可更新设备状态。</a:t>
              </a:r>
              <a:endParaRPr lang="zh-CN" altLang="en-US" sz="2800" dirty="0"/>
            </a:p>
          </p:txBody>
        </p:sp>
      </p:grpSp>
      <p:grpSp>
        <p:nvGrpSpPr>
          <p:cNvPr id="15" name="组合 14"/>
          <p:cNvGrpSpPr/>
          <p:nvPr/>
        </p:nvGrpSpPr>
        <p:grpSpPr>
          <a:xfrm>
            <a:off x="8154789" y="2466306"/>
            <a:ext cx="6552728" cy="4640647"/>
            <a:chOff x="7816971" y="7860056"/>
            <a:chExt cx="5086395" cy="4640647"/>
          </a:xfrm>
        </p:grpSpPr>
        <p:sp>
          <p:nvSpPr>
            <p:cNvPr id="16" name="对角圆角矩形 24"/>
            <p:cNvSpPr/>
            <p:nvPr/>
          </p:nvSpPr>
          <p:spPr>
            <a:xfrm>
              <a:off x="7816971" y="7860056"/>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点巡检</a:t>
              </a:r>
              <a:endParaRPr lang="zh-CN" altLang="en-US" sz="2800" b="1" dirty="0">
                <a:latin typeface="微软雅黑 Light" panose="020B0502040204020203" pitchFamily="34" charset="-122"/>
                <a:ea typeface="微软雅黑 Light" panose="020B0502040204020203" pitchFamily="34" charset="-122"/>
              </a:endParaRPr>
            </a:p>
          </p:txBody>
        </p:sp>
        <p:sp>
          <p:nvSpPr>
            <p:cNvPr id="17" name="TextBox 61"/>
            <p:cNvSpPr txBox="1"/>
            <p:nvPr/>
          </p:nvSpPr>
          <p:spPr>
            <a:xfrm>
              <a:off x="7816971" y="8487913"/>
              <a:ext cx="5086395" cy="4012790"/>
            </a:xfrm>
            <a:prstGeom prst="rect">
              <a:avLst/>
            </a:prstGeom>
            <a:solidFill>
              <a:schemeClr val="bg1"/>
            </a:solidFill>
            <a:effectLst/>
          </p:spPr>
          <p:txBody>
            <a:bodyPr wrap="square" lIns="133502" tIns="66751" rIns="133502" bIns="66751" rtlCol="0">
              <a:spAutoFit/>
            </a:bodyPr>
            <a:lstStyle>
              <a:defPPr>
                <a:defRPr lang="en-US"/>
              </a:defPPr>
              <a:lvl1pPr>
                <a:lnSpc>
                  <a:spcPct val="150000"/>
                </a:lnSpc>
                <a:defRPr sz="1000">
                  <a:latin typeface="微软雅黑 Light" panose="020B0502040204020203" pitchFamily="34" charset="-122"/>
                  <a:ea typeface="微软雅黑 Light" panose="020B0502040204020203" pitchFamily="34" charset="-122"/>
                </a:defRPr>
              </a:lvl1pPr>
            </a:lstStyle>
            <a:p>
              <a:r>
                <a:rPr lang="zh-CN" altLang="en-US" sz="2800" dirty="0"/>
                <a:t>      预先设置每种类型机器需要定期巡检的内容、标准，并制定周期性的巡检计划。巡检人员收到手机端通知后按计划执行巡检，并在触控屏中提交每一台机器每一项的巡检结果。</a:t>
              </a:r>
              <a:endParaRPr lang="zh-CN" altLang="en-US" sz="2800" dirty="0"/>
            </a:p>
          </p:txBody>
        </p:sp>
      </p:grpSp>
      <p:grpSp>
        <p:nvGrpSpPr>
          <p:cNvPr id="18" name="组合 17"/>
          <p:cNvGrpSpPr/>
          <p:nvPr/>
        </p:nvGrpSpPr>
        <p:grpSpPr>
          <a:xfrm>
            <a:off x="1459916" y="2466306"/>
            <a:ext cx="5086396" cy="2664439"/>
            <a:chOff x="1775026" y="2961788"/>
            <a:chExt cx="5086396" cy="2664439"/>
          </a:xfrm>
        </p:grpSpPr>
        <p:sp>
          <p:nvSpPr>
            <p:cNvPr id="19" name="对角圆角矩形 16"/>
            <p:cNvSpPr/>
            <p:nvPr/>
          </p:nvSpPr>
          <p:spPr>
            <a:xfrm>
              <a:off x="1775027" y="2961788"/>
              <a:ext cx="5086395" cy="709533"/>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设备台账</a:t>
              </a:r>
              <a:endParaRPr lang="zh-CN" altLang="en-US" sz="2800" b="1" dirty="0">
                <a:latin typeface="微软雅黑 Light" panose="020B0502040204020203" pitchFamily="34" charset="-122"/>
                <a:ea typeface="微软雅黑 Light" panose="020B0502040204020203" pitchFamily="34" charset="-122"/>
              </a:endParaRPr>
            </a:p>
          </p:txBody>
        </p:sp>
        <p:sp>
          <p:nvSpPr>
            <p:cNvPr id="20" name="TextBox 55"/>
            <p:cNvSpPr txBox="1"/>
            <p:nvPr/>
          </p:nvSpPr>
          <p:spPr>
            <a:xfrm>
              <a:off x="1775026" y="3625718"/>
              <a:ext cx="5086395" cy="2000509"/>
            </a:xfrm>
            <a:prstGeom prst="rect">
              <a:avLst/>
            </a:prstGeom>
            <a:solidFill>
              <a:schemeClr val="bg1"/>
            </a:solidFill>
            <a:effectLst/>
          </p:spPr>
          <p:txBody>
            <a:bodyPr wrap="square" lIns="133502" tIns="66751" rIns="133502" bIns="66751" rtlCol="0">
              <a:spAutoFit/>
            </a:bodyPr>
            <a:lstStyle/>
            <a:p>
              <a:pPr>
                <a:lnSpc>
                  <a:spcPct val="150000"/>
                </a:lnSpc>
              </a:pPr>
              <a:r>
                <a:rPr lang="zh-CN" altLang="en-US" sz="2800" dirty="0">
                  <a:latin typeface="微软雅黑 Light" panose="020B0502040204020203" pitchFamily="34" charset="-122"/>
                  <a:ea typeface="微软雅黑 Light" panose="020B0502040204020203" pitchFamily="34" charset="-122"/>
                </a:rPr>
                <a:t>       在系统中登记机台的编号、名称、类型、型号、所属车间等基础信息。</a:t>
              </a:r>
              <a:endParaRPr lang="zh-CN" altLang="en-US" sz="2800" dirty="0">
                <a:latin typeface="微软雅黑 Light" panose="020B0502040204020203" pitchFamily="34" charset="-122"/>
                <a:ea typeface="微软雅黑 Light" panose="020B0502040204020203" pitchFamily="34"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smtClean="0">
                <a:solidFill>
                  <a:schemeClr val="bg1"/>
                </a:solidFill>
                <a:latin typeface="黑体" panose="02010609060101010101" pitchFamily="49" charset="-122"/>
                <a:ea typeface="黑体" panose="02010609060101010101" pitchFamily="49" charset="-122"/>
              </a:rPr>
              <a:t>场景及行业</a:t>
            </a:r>
            <a:endParaRPr lang="zh-CN" altLang="en-US" sz="3600" b="1" spc="300" dirty="0">
              <a:solidFill>
                <a:schemeClr val="bg1"/>
              </a:solidFill>
              <a:latin typeface="黑体" panose="02010609060101010101" pitchFamily="49" charset="-122"/>
              <a:ea typeface="黑体" panose="02010609060101010101" pitchFamily="49" charset="-122"/>
            </a:endParaRPr>
          </a:p>
        </p:txBody>
      </p:sp>
      <p:pic>
        <p:nvPicPr>
          <p:cNvPr id="9219" name="Picture 3" descr="C:\Users\Administrator\Downloads\ab86404ce1d1fa7b54ffc6fb05010cdc.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101" y="2268102"/>
            <a:ext cx="6945784" cy="4653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1"/>
          <p:cNvSpPr txBox="1"/>
          <p:nvPr/>
        </p:nvSpPr>
        <p:spPr>
          <a:xfrm>
            <a:off x="4096776" y="6921777"/>
            <a:ext cx="2676434" cy="594360"/>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注塑</a:t>
            </a:r>
            <a:endParaRPr lang="zh-CN" altLang="en-US" sz="2800" b="1" dirty="0">
              <a:latin typeface="微软雅黑 Light" panose="020B0502040204020203" pitchFamily="34" charset="-122"/>
              <a:ea typeface="微软雅黑 Light" panose="020B0502040204020203" pitchFamily="34" charset="-122"/>
            </a:endParaRPr>
          </a:p>
        </p:txBody>
      </p:sp>
      <p:pic>
        <p:nvPicPr>
          <p:cNvPr id="9220" name="Picture 4" descr="C:\Users\Administrator\Downloads\ef5ec8d889cbf14b7fbd7a5a6886b8d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7037" y="2268103"/>
            <a:ext cx="6984775" cy="46536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p:cNvSpPr txBox="1"/>
          <p:nvPr/>
        </p:nvSpPr>
        <p:spPr>
          <a:xfrm>
            <a:off x="12541207" y="6937689"/>
            <a:ext cx="2676434" cy="594360"/>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机加工</a:t>
            </a:r>
            <a:endParaRPr lang="zh-CN" altLang="en-US" sz="2800" b="1" dirty="0">
              <a:latin typeface="微软雅黑 Light" panose="020B0502040204020203" pitchFamily="34" charset="-122"/>
              <a:ea typeface="微软雅黑 Light" panose="020B0502040204020203" pitchFamily="34" charset="-122"/>
            </a:endParaRPr>
          </a:p>
        </p:txBody>
      </p:sp>
      <p:pic>
        <p:nvPicPr>
          <p:cNvPr id="9221" name="Picture 5" descr="C:\Users\Administrator\Downloads\d827f89549dd59fa4cbd8f6e9f0e142c.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01" y="8172758"/>
            <a:ext cx="6945784" cy="41122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1"/>
          <p:cNvSpPr txBox="1"/>
          <p:nvPr/>
        </p:nvSpPr>
        <p:spPr>
          <a:xfrm>
            <a:off x="3762301" y="12285030"/>
            <a:ext cx="2676434" cy="594360"/>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汽车零配件</a:t>
            </a:r>
            <a:endParaRPr lang="zh-CN" altLang="en-US" sz="2800" b="1" dirty="0">
              <a:latin typeface="微软雅黑 Light" panose="020B0502040204020203" pitchFamily="34" charset="-122"/>
              <a:ea typeface="微软雅黑 Light" panose="020B0502040204020203" pitchFamily="34" charset="-122"/>
            </a:endParaRPr>
          </a:p>
        </p:txBody>
      </p:sp>
      <p:pic>
        <p:nvPicPr>
          <p:cNvPr id="9222" name="Picture 6" descr="C:\Users\Administrator\Downloads\3d450360fb70ceeae0e35c7a621d3bfb.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08130" y="8172758"/>
            <a:ext cx="6963682" cy="413762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61"/>
          <p:cNvSpPr txBox="1"/>
          <p:nvPr/>
        </p:nvSpPr>
        <p:spPr>
          <a:xfrm>
            <a:off x="12541207" y="12310379"/>
            <a:ext cx="2676434" cy="594360"/>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电子元器件</a:t>
            </a:r>
            <a:endParaRPr lang="zh-CN" altLang="en-US" sz="2800" b="1" dirty="0">
              <a:latin typeface="微软雅黑 Light" panose="020B0502040204020203" pitchFamily="34" charset="-122"/>
              <a:ea typeface="微软雅黑 Light" panose="020B0502040204020203" pitchFamily="34" charset="-122"/>
            </a:endParaRPr>
          </a:p>
        </p:txBody>
      </p:sp>
      <p:sp>
        <p:nvSpPr>
          <p:cNvPr id="13" name="文本框 38"/>
          <p:cNvSpPr txBox="1"/>
          <p:nvPr/>
        </p:nvSpPr>
        <p:spPr>
          <a:xfrm>
            <a:off x="19532053" y="3635246"/>
            <a:ext cx="2592288" cy="6554470"/>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a:t>
            </a:r>
            <a:r>
              <a:rPr lang="en-US" altLang="zh-CN" sz="2800" b="0" kern="0" dirty="0" smtClean="0">
                <a:latin typeface="微软雅黑" panose="020B0503020204020204" pitchFamily="34" charset="-122"/>
                <a:ea typeface="微软雅黑" panose="020B0503020204020204" pitchFamily="34" charset="-122"/>
                <a:cs typeface="Arial" panose="020B0604020202020204" pitchFamily="34" charset="0"/>
              </a:rPr>
              <a:t>MES</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系统是离散制造业的通用解决方案，支持注塑、机加工、汽车零配件、电子电器、家电制造、航空制造、家具生产等多种场景。</a:t>
            </a:r>
            <a:endParaRPr lang="en-US" altLang="zh-CN" sz="2800" b="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18" name="textcount"/>
          <p:cNvSpPr txBox="1"/>
          <p:nvPr/>
        </p:nvSpPr>
        <p:spPr>
          <a:xfrm>
            <a:off x="9666957" y="2106266"/>
            <a:ext cx="2283257" cy="731012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生产</a:t>
            </a:r>
            <a:r>
              <a:rPr lang="zh-CN" altLang="en-US" sz="3200" b="1" dirty="0">
                <a:solidFill>
                  <a:srgbClr val="02328B"/>
                </a:solidFill>
              </a:rPr>
              <a:t>管理</a:t>
            </a:r>
            <a:endParaRPr lang="zh-CN" altLang="en-US" sz="3200" b="1" dirty="0">
              <a:solidFill>
                <a:srgbClr val="02328B"/>
              </a:solidFill>
            </a:endParaRPr>
          </a:p>
          <a:p>
            <a:pPr>
              <a:spcAft>
                <a:spcPct val="0"/>
              </a:spcAft>
            </a:pPr>
            <a:r>
              <a:rPr lang="zh-CN" altLang="en-US" sz="2800" dirty="0" smtClean="0"/>
              <a:t>生产工单</a:t>
            </a:r>
            <a:endParaRPr lang="en-US" altLang="zh-CN" sz="2800" dirty="0"/>
          </a:p>
          <a:p>
            <a:pPr>
              <a:spcAft>
                <a:spcPct val="0"/>
              </a:spcAft>
            </a:pPr>
            <a:r>
              <a:rPr lang="zh-CN" altLang="en-US" sz="2800" dirty="0" smtClean="0"/>
              <a:t>外协工单</a:t>
            </a:r>
            <a:endParaRPr lang="zh-CN" altLang="en-US" sz="2800" dirty="0"/>
          </a:p>
          <a:p>
            <a:pPr>
              <a:spcAft>
                <a:spcPct val="0"/>
              </a:spcAft>
            </a:pPr>
            <a:r>
              <a:rPr lang="zh-CN" altLang="en-US" sz="2800" dirty="0" smtClean="0"/>
              <a:t>不良记录</a:t>
            </a:r>
            <a:endParaRPr lang="en-US" altLang="zh-CN" sz="2800" dirty="0"/>
          </a:p>
          <a:p>
            <a:pPr>
              <a:spcAft>
                <a:spcPct val="0"/>
              </a:spcAft>
            </a:pPr>
            <a:r>
              <a:rPr lang="zh-CN" altLang="en-US" sz="2800" dirty="0"/>
              <a:t>工艺、工序</a:t>
            </a:r>
            <a:endParaRPr lang="zh-CN" altLang="en-US" sz="2800" dirty="0"/>
          </a:p>
          <a:p>
            <a:pPr>
              <a:spcAft>
                <a:spcPct val="0"/>
              </a:spcAft>
            </a:pPr>
            <a:r>
              <a:rPr lang="zh-CN" altLang="en-US" sz="2800" dirty="0" smtClean="0"/>
              <a:t>生产排程</a:t>
            </a:r>
            <a:endParaRPr lang="en-US" altLang="zh-CN" sz="2800" dirty="0"/>
          </a:p>
          <a:p>
            <a:pPr>
              <a:spcAft>
                <a:spcPct val="0"/>
              </a:spcAft>
            </a:pPr>
            <a:r>
              <a:rPr lang="zh-CN" altLang="en-US" sz="2800" dirty="0" smtClean="0"/>
              <a:t>班组、班次</a:t>
            </a:r>
            <a:endParaRPr lang="zh-CN" altLang="en-US" sz="2800" dirty="0"/>
          </a:p>
          <a:p>
            <a:pPr>
              <a:spcAft>
                <a:spcPct val="0"/>
              </a:spcAft>
            </a:pPr>
            <a:r>
              <a:rPr lang="zh-CN" altLang="en-US" sz="2800" dirty="0" smtClean="0"/>
              <a:t>排班计划</a:t>
            </a:r>
            <a:endParaRPr lang="zh-CN" altLang="en-US" sz="2800" dirty="0"/>
          </a:p>
          <a:p>
            <a:pPr>
              <a:spcAft>
                <a:spcPct val="0"/>
              </a:spcAft>
            </a:pPr>
            <a:r>
              <a:rPr lang="zh-CN" altLang="en-US" sz="2800" dirty="0" smtClean="0"/>
              <a:t>排班日历</a:t>
            </a:r>
            <a:endParaRPr lang="zh-CN" altLang="en-US" sz="2800" dirty="0"/>
          </a:p>
          <a:p>
            <a:pPr>
              <a:spcAft>
                <a:spcPct val="0"/>
              </a:spcAft>
            </a:pPr>
            <a:r>
              <a:rPr lang="zh-CN" altLang="en-US" sz="2800" dirty="0" smtClean="0"/>
              <a:t>生产报工</a:t>
            </a:r>
            <a:endParaRPr lang="en-US" altLang="zh-CN" sz="2800" dirty="0" smtClean="0"/>
          </a:p>
          <a:p>
            <a:pPr>
              <a:spcAft>
                <a:spcPct val="0"/>
              </a:spcAft>
            </a:pPr>
            <a:r>
              <a:rPr lang="zh-CN" altLang="en-US" sz="2800" dirty="0" smtClean="0"/>
              <a:t>数据采集</a:t>
            </a:r>
            <a:endParaRPr lang="zh-CN" altLang="en-US" sz="2800" dirty="0"/>
          </a:p>
        </p:txBody>
      </p:sp>
      <p:sp>
        <p:nvSpPr>
          <p:cNvPr id="19" name="textcount"/>
          <p:cNvSpPr txBox="1"/>
          <p:nvPr/>
        </p:nvSpPr>
        <p:spPr>
          <a:xfrm>
            <a:off x="5046246" y="2250282"/>
            <a:ext cx="3656001" cy="601726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质量管理</a:t>
            </a:r>
            <a:endParaRPr lang="zh-CN" altLang="en-US" sz="3200" b="1" dirty="0">
              <a:solidFill>
                <a:srgbClr val="02328B"/>
              </a:solidFill>
            </a:endParaRPr>
          </a:p>
          <a:p>
            <a:pPr>
              <a:spcAft>
                <a:spcPct val="0"/>
              </a:spcAft>
            </a:pPr>
            <a:r>
              <a:rPr lang="zh-CN" altLang="en-US" sz="2800" dirty="0" smtClean="0"/>
              <a:t>常见缺陷、检测项</a:t>
            </a:r>
            <a:endParaRPr lang="en-US" altLang="zh-CN" sz="2800" dirty="0" smtClean="0"/>
          </a:p>
          <a:p>
            <a:pPr>
              <a:spcAft>
                <a:spcPct val="0"/>
              </a:spcAft>
            </a:pPr>
            <a:r>
              <a:rPr lang="zh-CN" altLang="en-US" sz="2800" dirty="0" smtClean="0"/>
              <a:t>检测模板</a:t>
            </a:r>
            <a:endParaRPr lang="en-US" altLang="zh-CN" sz="2800" dirty="0" smtClean="0"/>
          </a:p>
          <a:p>
            <a:pPr>
              <a:spcAft>
                <a:spcPct val="0"/>
              </a:spcAft>
            </a:pPr>
            <a:r>
              <a:rPr lang="zh-CN" altLang="en-US" sz="2800" dirty="0" smtClean="0"/>
              <a:t>来料检验</a:t>
            </a:r>
            <a:endParaRPr lang="en-US" altLang="zh-CN" sz="2800" dirty="0" smtClean="0"/>
          </a:p>
          <a:p>
            <a:pPr>
              <a:spcAft>
                <a:spcPct val="0"/>
              </a:spcAft>
            </a:pPr>
            <a:r>
              <a:rPr lang="zh-CN" altLang="en-US" sz="2800" dirty="0" smtClean="0"/>
              <a:t>首</a:t>
            </a:r>
            <a:r>
              <a:rPr lang="zh-CN" altLang="en-US" sz="2800" dirty="0"/>
              <a:t>检、末检</a:t>
            </a:r>
            <a:endParaRPr lang="zh-CN" altLang="en-US" sz="2800" dirty="0"/>
          </a:p>
          <a:p>
            <a:pPr>
              <a:spcAft>
                <a:spcPct val="0"/>
              </a:spcAft>
            </a:pPr>
            <a:r>
              <a:rPr lang="zh-CN" altLang="en-US" sz="2800" dirty="0"/>
              <a:t>生产</a:t>
            </a:r>
            <a:r>
              <a:rPr lang="zh-CN" altLang="en-US" sz="2800" dirty="0" smtClean="0"/>
              <a:t>巡检</a:t>
            </a:r>
            <a:endParaRPr lang="zh-CN" altLang="en-US" sz="2800" dirty="0"/>
          </a:p>
          <a:p>
            <a:pPr>
              <a:spcAft>
                <a:spcPct val="0"/>
              </a:spcAft>
            </a:pPr>
            <a:r>
              <a:rPr lang="zh-CN" altLang="en-US" sz="2800" dirty="0"/>
              <a:t>批次管理</a:t>
            </a:r>
            <a:endParaRPr lang="zh-CN" altLang="en-US" sz="2800" dirty="0"/>
          </a:p>
          <a:p>
            <a:pPr>
              <a:spcAft>
                <a:spcPct val="0"/>
              </a:spcAft>
            </a:pPr>
            <a:r>
              <a:rPr lang="zh-CN" altLang="en-US" sz="2800" dirty="0" smtClean="0"/>
              <a:t>质量分析</a:t>
            </a:r>
            <a:endParaRPr lang="en-US" altLang="zh-CN" sz="2800" dirty="0" smtClean="0"/>
          </a:p>
          <a:p>
            <a:pPr>
              <a:spcAft>
                <a:spcPct val="0"/>
              </a:spcAft>
            </a:pPr>
            <a:r>
              <a:rPr lang="zh-CN" altLang="en-US" sz="2800" dirty="0" smtClean="0"/>
              <a:t>质量预警</a:t>
            </a:r>
            <a:endParaRPr lang="zh-CN" altLang="en-US" sz="2800" dirty="0"/>
          </a:p>
        </p:txBody>
      </p:sp>
      <p:sp>
        <p:nvSpPr>
          <p:cNvPr id="20" name="textcount"/>
          <p:cNvSpPr txBox="1"/>
          <p:nvPr/>
        </p:nvSpPr>
        <p:spPr>
          <a:xfrm>
            <a:off x="13167787" y="2106266"/>
            <a:ext cx="2691858" cy="893445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a:solidFill>
                  <a:srgbClr val="02328B"/>
                </a:solidFill>
              </a:rPr>
              <a:t>仓储管理</a:t>
            </a:r>
            <a:endParaRPr lang="zh-CN" altLang="en-US" sz="3200" b="1" dirty="0">
              <a:solidFill>
                <a:srgbClr val="02328B"/>
              </a:solidFill>
            </a:endParaRPr>
          </a:p>
          <a:p>
            <a:pPr>
              <a:spcAft>
                <a:spcPct val="0"/>
              </a:spcAft>
            </a:pPr>
            <a:r>
              <a:rPr lang="zh-CN" altLang="en-US" sz="2800" dirty="0"/>
              <a:t>来料检验</a:t>
            </a:r>
            <a:endParaRPr lang="zh-CN" altLang="en-US" sz="2800" dirty="0"/>
          </a:p>
          <a:p>
            <a:pPr>
              <a:spcAft>
                <a:spcPct val="0"/>
              </a:spcAft>
            </a:pPr>
            <a:r>
              <a:rPr lang="zh-CN" altLang="en-US" sz="2800" dirty="0"/>
              <a:t>产品入库</a:t>
            </a:r>
            <a:endParaRPr lang="zh-CN" altLang="en-US" sz="2800" dirty="0"/>
          </a:p>
          <a:p>
            <a:pPr>
              <a:spcAft>
                <a:spcPct val="0"/>
              </a:spcAft>
            </a:pPr>
            <a:r>
              <a:rPr lang="zh-CN" altLang="en-US" sz="2800" dirty="0"/>
              <a:t>领料出库</a:t>
            </a:r>
            <a:endParaRPr lang="zh-CN" altLang="en-US" sz="2800" dirty="0"/>
          </a:p>
          <a:p>
            <a:pPr>
              <a:spcAft>
                <a:spcPct val="0"/>
              </a:spcAft>
            </a:pPr>
            <a:r>
              <a:rPr lang="zh-CN" altLang="en-US" sz="2800" dirty="0"/>
              <a:t>盘库</a:t>
            </a:r>
            <a:endParaRPr lang="zh-CN" altLang="en-US" sz="2800" dirty="0"/>
          </a:p>
          <a:p>
            <a:pPr>
              <a:spcAft>
                <a:spcPct val="0"/>
              </a:spcAft>
            </a:pPr>
            <a:r>
              <a:rPr lang="zh-CN" altLang="en-US" sz="2800" dirty="0"/>
              <a:t>库存现有量</a:t>
            </a:r>
            <a:endParaRPr lang="zh-CN" altLang="en-US" sz="2800" dirty="0"/>
          </a:p>
          <a:p>
            <a:pPr>
              <a:spcAft>
                <a:spcPct val="0"/>
              </a:spcAft>
            </a:pPr>
            <a:r>
              <a:rPr lang="zh-CN" altLang="en-US" sz="2800" dirty="0"/>
              <a:t>物料入库</a:t>
            </a:r>
            <a:endParaRPr lang="zh-CN" altLang="en-US" sz="2800" dirty="0"/>
          </a:p>
          <a:p>
            <a:pPr>
              <a:spcAft>
                <a:spcPct val="0"/>
              </a:spcAft>
            </a:pPr>
            <a:r>
              <a:rPr lang="zh-CN" altLang="en-US" sz="2800" dirty="0"/>
              <a:t>生产退料</a:t>
            </a:r>
            <a:endParaRPr lang="en-US" altLang="zh-CN" sz="2800" dirty="0"/>
          </a:p>
          <a:p>
            <a:pPr>
              <a:spcAft>
                <a:spcPct val="0"/>
              </a:spcAft>
            </a:pPr>
            <a:r>
              <a:rPr lang="zh-CN" altLang="en-US" sz="2800" dirty="0"/>
              <a:t>产品出库</a:t>
            </a:r>
            <a:endParaRPr lang="zh-CN" altLang="en-US" sz="2800" dirty="0"/>
          </a:p>
          <a:p>
            <a:pPr>
              <a:spcAft>
                <a:spcPct val="0"/>
              </a:spcAft>
            </a:pPr>
            <a:r>
              <a:rPr lang="zh-CN" altLang="en-US" sz="2800" dirty="0"/>
              <a:t>移</a:t>
            </a:r>
            <a:r>
              <a:rPr lang="zh-CN" altLang="en-US" sz="2800" dirty="0" smtClean="0"/>
              <a:t>库</a:t>
            </a:r>
            <a:endParaRPr lang="zh-CN" altLang="en-US" sz="2800" dirty="0"/>
          </a:p>
          <a:p>
            <a:pPr>
              <a:spcAft>
                <a:spcPct val="0"/>
              </a:spcAft>
            </a:pPr>
            <a:r>
              <a:rPr lang="zh-CN" altLang="en-US" sz="2800" dirty="0"/>
              <a:t>拆箱、装箱</a:t>
            </a:r>
            <a:endParaRPr lang="zh-CN" altLang="en-US" sz="2800" dirty="0"/>
          </a:p>
          <a:p>
            <a:pPr>
              <a:spcAft>
                <a:spcPct val="0"/>
              </a:spcAft>
            </a:pPr>
            <a:r>
              <a:rPr lang="zh-CN" altLang="en-US" sz="2800" dirty="0"/>
              <a:t>条码管理</a:t>
            </a:r>
            <a:endParaRPr lang="zh-CN" altLang="en-US" sz="2800" dirty="0"/>
          </a:p>
          <a:p>
            <a:pPr>
              <a:spcAft>
                <a:spcPct val="0"/>
              </a:spcAft>
            </a:pPr>
            <a:endParaRPr lang="zh-CN" altLang="en-US" sz="2120" dirty="0"/>
          </a:p>
          <a:p>
            <a:pPr algn="ctr">
              <a:spcAft>
                <a:spcPct val="0"/>
              </a:spcAft>
            </a:pPr>
            <a:endParaRPr lang="zh-CN" altLang="en-US" sz="2120" dirty="0"/>
          </a:p>
        </p:txBody>
      </p:sp>
      <p:sp>
        <p:nvSpPr>
          <p:cNvPr id="21" name="textcount"/>
          <p:cNvSpPr txBox="1"/>
          <p:nvPr/>
        </p:nvSpPr>
        <p:spPr>
          <a:xfrm>
            <a:off x="809371" y="2250282"/>
            <a:ext cx="2597346" cy="5213985"/>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en-US" altLang="zh-CN" sz="3200" b="1" dirty="0">
                <a:solidFill>
                  <a:srgbClr val="02328B"/>
                </a:solidFill>
              </a:rPr>
              <a:t> </a:t>
            </a:r>
            <a:r>
              <a:rPr lang="zh-CN" altLang="en-US" sz="3200" b="1" dirty="0">
                <a:solidFill>
                  <a:srgbClr val="02328B"/>
                </a:solidFill>
              </a:rPr>
              <a:t>主数据</a:t>
            </a:r>
            <a:r>
              <a:rPr lang="zh-CN" altLang="en-US" sz="3200" b="1" dirty="0" smtClean="0">
                <a:solidFill>
                  <a:srgbClr val="02328B"/>
                </a:solidFill>
              </a:rPr>
              <a:t>设置</a:t>
            </a:r>
            <a:endParaRPr lang="zh-CN" altLang="en-US" sz="3200" b="1" dirty="0">
              <a:solidFill>
                <a:srgbClr val="02328B"/>
              </a:solidFill>
            </a:endParaRPr>
          </a:p>
          <a:p>
            <a:pPr>
              <a:spcAft>
                <a:spcPct val="0"/>
              </a:spcAft>
            </a:pPr>
            <a:r>
              <a:rPr lang="zh-CN" altLang="en-US" sz="2800" dirty="0"/>
              <a:t>客户、供应商</a:t>
            </a:r>
            <a:endParaRPr lang="zh-CN" altLang="en-US" sz="2800" dirty="0"/>
          </a:p>
          <a:p>
            <a:pPr>
              <a:spcAft>
                <a:spcPct val="0"/>
              </a:spcAft>
            </a:pPr>
            <a:r>
              <a:rPr lang="zh-CN" altLang="en-US" sz="2800" dirty="0"/>
              <a:t>物料、产品</a:t>
            </a:r>
            <a:endParaRPr lang="zh-CN" altLang="en-US" sz="2800" dirty="0"/>
          </a:p>
          <a:p>
            <a:pPr>
              <a:spcAft>
                <a:spcPct val="0"/>
              </a:spcAft>
            </a:pPr>
            <a:r>
              <a:rPr lang="zh-CN" altLang="en-US" sz="2800" dirty="0"/>
              <a:t>机台</a:t>
            </a:r>
            <a:r>
              <a:rPr lang="zh-CN" altLang="en-US" sz="2800" dirty="0" smtClean="0"/>
              <a:t>、工作站</a:t>
            </a:r>
            <a:endParaRPr lang="en-US" altLang="zh-CN" sz="2800" dirty="0"/>
          </a:p>
          <a:p>
            <a:pPr>
              <a:spcAft>
                <a:spcPct val="0"/>
              </a:spcAft>
            </a:pPr>
            <a:r>
              <a:rPr lang="zh-CN" altLang="en-US" sz="2800" dirty="0"/>
              <a:t>车间、仓库</a:t>
            </a:r>
            <a:endParaRPr lang="zh-CN" altLang="en-US" sz="2800" dirty="0"/>
          </a:p>
          <a:p>
            <a:pPr>
              <a:spcAft>
                <a:spcPct val="0"/>
              </a:spcAft>
            </a:pPr>
            <a:r>
              <a:rPr lang="zh-CN" altLang="en-US" sz="2800" dirty="0"/>
              <a:t>组织、人员</a:t>
            </a:r>
            <a:endParaRPr lang="zh-CN" altLang="en-US" sz="2800" dirty="0"/>
          </a:p>
          <a:p>
            <a:pPr>
              <a:spcAft>
                <a:spcPct val="0"/>
              </a:spcAft>
            </a:pPr>
            <a:r>
              <a:rPr lang="zh-CN" altLang="en-US" sz="2800" dirty="0"/>
              <a:t>岗位、权限</a:t>
            </a:r>
            <a:endParaRPr lang="zh-CN" altLang="en-US" sz="2800" dirty="0"/>
          </a:p>
          <a:p>
            <a:pPr>
              <a:spcAft>
                <a:spcPct val="0"/>
              </a:spcAft>
            </a:pPr>
            <a:endParaRPr lang="zh-CN" altLang="en-US" sz="2120" dirty="0"/>
          </a:p>
        </p:txBody>
      </p:sp>
      <p:sp>
        <p:nvSpPr>
          <p:cNvPr id="22" name="textcount"/>
          <p:cNvSpPr txBox="1"/>
          <p:nvPr/>
        </p:nvSpPr>
        <p:spPr>
          <a:xfrm>
            <a:off x="16291693" y="2135751"/>
            <a:ext cx="3491361" cy="6017260"/>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设备工装夹具管理</a:t>
            </a:r>
            <a:endParaRPr lang="zh-CN" altLang="en-US" sz="3200" b="1" dirty="0">
              <a:solidFill>
                <a:srgbClr val="02328B"/>
              </a:solidFill>
            </a:endParaRPr>
          </a:p>
          <a:p>
            <a:pPr>
              <a:spcAft>
                <a:spcPct val="0"/>
              </a:spcAft>
            </a:pPr>
            <a:r>
              <a:rPr lang="zh-CN" altLang="en-US" sz="2800" dirty="0" smtClean="0"/>
              <a:t>设备台账</a:t>
            </a:r>
            <a:endParaRPr lang="zh-CN" altLang="en-US" sz="2800" dirty="0"/>
          </a:p>
          <a:p>
            <a:pPr>
              <a:spcAft>
                <a:spcPct val="0"/>
              </a:spcAft>
            </a:pPr>
            <a:r>
              <a:rPr lang="zh-CN" altLang="en-US" sz="2800" dirty="0" smtClean="0"/>
              <a:t>设备点检</a:t>
            </a:r>
            <a:endParaRPr lang="zh-CN" altLang="en-US" sz="2800" dirty="0"/>
          </a:p>
          <a:p>
            <a:pPr>
              <a:spcAft>
                <a:spcPct val="0"/>
              </a:spcAft>
            </a:pPr>
            <a:r>
              <a:rPr lang="zh-CN" altLang="en-US" sz="2800" dirty="0" smtClean="0"/>
              <a:t>设备保养</a:t>
            </a:r>
            <a:endParaRPr lang="zh-CN" altLang="en-US" sz="2800" dirty="0"/>
          </a:p>
          <a:p>
            <a:pPr>
              <a:spcAft>
                <a:spcPct val="0"/>
              </a:spcAft>
            </a:pPr>
            <a:r>
              <a:rPr lang="zh-CN" altLang="en-US" sz="2800" dirty="0" smtClean="0"/>
              <a:t>设备维修</a:t>
            </a:r>
            <a:endParaRPr lang="zh-CN" altLang="en-US" sz="2800" dirty="0"/>
          </a:p>
          <a:p>
            <a:pPr>
              <a:spcAft>
                <a:spcPct val="0"/>
              </a:spcAft>
            </a:pPr>
            <a:r>
              <a:rPr lang="zh-CN" altLang="en-US" sz="2800" dirty="0" smtClean="0"/>
              <a:t>工装夹具台账</a:t>
            </a:r>
            <a:endParaRPr lang="zh-CN" altLang="en-US" sz="2800" dirty="0"/>
          </a:p>
          <a:p>
            <a:pPr>
              <a:spcAft>
                <a:spcPct val="0"/>
              </a:spcAft>
            </a:pPr>
            <a:r>
              <a:rPr lang="zh-CN" altLang="en-US" sz="2800" dirty="0" smtClean="0"/>
              <a:t>工装夹具领用</a:t>
            </a:r>
            <a:endParaRPr lang="en-US" altLang="zh-CN" sz="2800" dirty="0" smtClean="0"/>
          </a:p>
          <a:p>
            <a:pPr>
              <a:spcAft>
                <a:spcPct val="0"/>
              </a:spcAft>
            </a:pPr>
            <a:r>
              <a:rPr lang="zh-CN" altLang="en-US" sz="2800" dirty="0" smtClean="0"/>
              <a:t>工装夹具报废</a:t>
            </a:r>
            <a:endParaRPr lang="en-US" altLang="zh-CN" sz="2800" dirty="0" smtClean="0"/>
          </a:p>
          <a:p>
            <a:pPr>
              <a:spcAft>
                <a:spcPct val="0"/>
              </a:spcAft>
            </a:pPr>
            <a:r>
              <a:rPr lang="zh-CN" altLang="en-US" sz="2800" dirty="0" smtClean="0"/>
              <a:t>工装夹具维保</a:t>
            </a:r>
            <a:endParaRPr lang="zh-CN" altLang="en-US" sz="2800" dirty="0"/>
          </a:p>
        </p:txBody>
      </p:sp>
      <p:sp>
        <p:nvSpPr>
          <p:cNvPr id="23" name="文本占位符 144"/>
          <p:cNvSpPr txBox="1"/>
          <p:nvPr/>
        </p:nvSpPr>
        <p:spPr>
          <a:xfrm>
            <a:off x="1098403" y="1534785"/>
            <a:ext cx="6962928"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en-US" altLang="zh-CN" sz="2800" dirty="0">
                <a:latin typeface="微软雅黑" panose="020B0503020204020204" pitchFamily="34" charset="-122"/>
                <a:ea typeface="微软雅黑" panose="020B0503020204020204" pitchFamily="34" charset="-122"/>
              </a:rPr>
              <a:t>MES</a:t>
            </a:r>
            <a:r>
              <a:rPr lang="zh-CN" altLang="en-US" sz="2800" dirty="0">
                <a:latin typeface="微软雅黑" panose="020B0503020204020204" pitchFamily="34" charset="-122"/>
                <a:ea typeface="微软雅黑" panose="020B0503020204020204" pitchFamily="34" charset="-122"/>
              </a:rPr>
              <a:t>系统功能清单</a:t>
            </a:r>
            <a:endParaRPr lang="zh-CN" altLang="en-US" sz="2800"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999795" y="1621758"/>
            <a:ext cx="98608" cy="395440"/>
            <a:chOff x="936097" y="1570520"/>
            <a:chExt cx="141784" cy="568584"/>
          </a:xfrm>
        </p:grpSpPr>
        <p:sp>
          <p:nvSpPr>
            <p:cNvPr id="25" name="矩形 24"/>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26" name="矩形 25"/>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27" name="组合 26"/>
          <p:cNvGrpSpPr/>
          <p:nvPr/>
        </p:nvGrpSpPr>
        <p:grpSpPr>
          <a:xfrm>
            <a:off x="1779000" y="10142876"/>
            <a:ext cx="3606825" cy="3208712"/>
            <a:chOff x="1779000" y="10142876"/>
            <a:chExt cx="3606825" cy="3208712"/>
          </a:xfrm>
        </p:grpSpPr>
        <p:sp>
          <p:nvSpPr>
            <p:cNvPr id="4" name="TextBox 3"/>
            <p:cNvSpPr txBox="1"/>
            <p:nvPr/>
          </p:nvSpPr>
          <p:spPr>
            <a:xfrm>
              <a:off x="2079013" y="12766813"/>
              <a:ext cx="2759649" cy="584775"/>
            </a:xfrm>
            <a:prstGeom prst="rect">
              <a:avLst/>
            </a:prstGeom>
            <a:noFill/>
          </p:spPr>
          <p:txBody>
            <a:bodyPr wrap="square" rtlCol="0">
              <a:spAutoFit/>
            </a:bodyPr>
            <a:lstStyle/>
            <a:p>
              <a:pPr algn="ctr"/>
              <a:r>
                <a:rPr lang="en-US" altLang="zh-CN" sz="3200" b="1" dirty="0" smtClean="0"/>
                <a:t>PC</a:t>
              </a:r>
              <a:endParaRPr lang="zh-CN" altLang="en-US" sz="3200" b="1" dirty="0"/>
            </a:p>
          </p:txBody>
        </p:sp>
        <p:pic>
          <p:nvPicPr>
            <p:cNvPr id="3077" name="Picture 5" descr="C:\Users\Administrator\Downloads\3.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79000" y="10142876"/>
              <a:ext cx="3606825" cy="2404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组合 27"/>
          <p:cNvGrpSpPr/>
          <p:nvPr/>
        </p:nvGrpSpPr>
        <p:grpSpPr>
          <a:xfrm>
            <a:off x="7873818" y="10033507"/>
            <a:ext cx="4091020" cy="3314718"/>
            <a:chOff x="8010773" y="10033507"/>
            <a:chExt cx="4091020" cy="3314718"/>
          </a:xfrm>
        </p:grpSpPr>
        <p:pic>
          <p:nvPicPr>
            <p:cNvPr id="3078"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773" y="10033507"/>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440266" y="12763450"/>
              <a:ext cx="2759649" cy="584775"/>
            </a:xfrm>
            <a:prstGeom prst="rect">
              <a:avLst/>
            </a:prstGeom>
            <a:noFill/>
          </p:spPr>
          <p:txBody>
            <a:bodyPr wrap="square" rtlCol="0">
              <a:spAutoFit/>
            </a:bodyPr>
            <a:lstStyle/>
            <a:p>
              <a:pPr algn="ctr"/>
              <a:r>
                <a:rPr lang="zh-CN" altLang="en-US" sz="3200" b="1" dirty="0"/>
                <a:t>触控</a:t>
              </a:r>
              <a:r>
                <a:rPr lang="zh-CN" altLang="en-US" sz="3200" b="1" dirty="0" smtClean="0"/>
                <a:t>屏</a:t>
              </a:r>
              <a:endParaRPr lang="zh-CN" altLang="en-US" sz="3200" b="1" dirty="0"/>
            </a:p>
          </p:txBody>
        </p:sp>
      </p:grpSp>
      <p:grpSp>
        <p:nvGrpSpPr>
          <p:cNvPr id="29" name="组合 28"/>
          <p:cNvGrpSpPr/>
          <p:nvPr/>
        </p:nvGrpSpPr>
        <p:grpSpPr>
          <a:xfrm>
            <a:off x="14452831" y="10033507"/>
            <a:ext cx="2759649" cy="3378015"/>
            <a:chOff x="14491493" y="10033507"/>
            <a:chExt cx="2759649" cy="3378015"/>
          </a:xfrm>
        </p:grpSpPr>
        <p:pic>
          <p:nvPicPr>
            <p:cNvPr id="3079" name="Picture 7" descr="C:\Users\Administrator\Downloads\4.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21680" y="10033507"/>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4491493" y="12826747"/>
              <a:ext cx="2759649" cy="584775"/>
            </a:xfrm>
            <a:prstGeom prst="rect">
              <a:avLst/>
            </a:prstGeom>
            <a:noFill/>
          </p:spPr>
          <p:txBody>
            <a:bodyPr wrap="square" rtlCol="0">
              <a:spAutoFit/>
            </a:bodyPr>
            <a:lstStyle/>
            <a:p>
              <a:pPr algn="ctr"/>
              <a:r>
                <a:rPr lang="zh-CN" altLang="en-US" sz="3200" b="1" dirty="0" smtClean="0"/>
                <a:t>手机</a:t>
              </a:r>
              <a:r>
                <a:rPr lang="en-US" altLang="zh-CN" sz="3200" b="1" dirty="0" smtClean="0"/>
                <a:t>APP</a:t>
              </a:r>
              <a:endParaRPr lang="zh-CN" altLang="en-US" sz="3200" b="1" dirty="0"/>
            </a:p>
          </p:txBody>
        </p:sp>
      </p:grpSp>
      <p:grpSp>
        <p:nvGrpSpPr>
          <p:cNvPr id="30" name="组合 29"/>
          <p:cNvGrpSpPr/>
          <p:nvPr/>
        </p:nvGrpSpPr>
        <p:grpSpPr>
          <a:xfrm>
            <a:off x="19700472" y="10238021"/>
            <a:ext cx="2759649" cy="3113568"/>
            <a:chOff x="19700472" y="10238021"/>
            <a:chExt cx="2759649" cy="3113568"/>
          </a:xfrm>
        </p:grpSpPr>
        <p:pic>
          <p:nvPicPr>
            <p:cNvPr id="3081" name="Picture 9" descr="C:\Users\Administrator\Downloads\6.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084415" y="10238021"/>
              <a:ext cx="2375706" cy="2375706"/>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9700472" y="12766814"/>
              <a:ext cx="2759649" cy="584775"/>
            </a:xfrm>
            <a:prstGeom prst="rect">
              <a:avLst/>
            </a:prstGeom>
            <a:noFill/>
          </p:spPr>
          <p:txBody>
            <a:bodyPr wrap="square" rtlCol="0">
              <a:spAutoFit/>
            </a:bodyPr>
            <a:lstStyle/>
            <a:p>
              <a:pPr algn="ctr"/>
              <a:r>
                <a:rPr lang="en-US" altLang="zh-CN" sz="3200" b="1" dirty="0" smtClean="0"/>
                <a:t>PDA</a:t>
              </a:r>
              <a:endParaRPr lang="zh-CN" altLang="en-US" sz="3200" b="1" dirty="0"/>
            </a:p>
          </p:txBody>
        </p:sp>
      </p:grpSp>
      <p:grpSp>
        <p:nvGrpSpPr>
          <p:cNvPr id="37" name="组合 36"/>
          <p:cNvGrpSpPr/>
          <p:nvPr/>
        </p:nvGrpSpPr>
        <p:grpSpPr>
          <a:xfrm>
            <a:off x="295605" y="9709946"/>
            <a:ext cx="7457646" cy="29168"/>
            <a:chOff x="1068120" y="2431906"/>
            <a:chExt cx="7838442" cy="26192"/>
          </a:xfrm>
        </p:grpSpPr>
        <p:cxnSp>
          <p:nvCxnSpPr>
            <p:cNvPr id="38" name="直接连接符 37"/>
            <p:cNvCxnSpPr/>
            <p:nvPr>
              <p:custDataLst>
                <p:tags r:id="rId5"/>
              </p:custDataLst>
            </p:nvPr>
          </p:nvCxnSpPr>
          <p:spPr>
            <a:xfrm>
              <a:off x="1068120" y="2431906"/>
              <a:ext cx="1080000" cy="0"/>
            </a:xfrm>
            <a:prstGeom prst="line">
              <a:avLst/>
            </a:prstGeom>
            <a:ln w="57150">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6"/>
              </p:custDataLst>
            </p:nvPr>
          </p:nvCxnSpPr>
          <p:spPr>
            <a:xfrm>
              <a:off x="1068120" y="2458098"/>
              <a:ext cx="7838442" cy="0"/>
            </a:xfrm>
            <a:prstGeom prst="line">
              <a:avLst/>
            </a:prstGeom>
            <a:ln w="4763">
              <a:gradFill>
                <a:gsLst>
                  <a:gs pos="0">
                    <a:srgbClr val="02328B"/>
                  </a:gs>
                  <a:gs pos="100000">
                    <a:srgbClr val="02328B"/>
                  </a:gs>
                </a:gsLst>
                <a:lin ang="5400000" scaled="1"/>
              </a:gradFill>
            </a:ln>
            <a:effectLst/>
          </p:spPr>
          <p:style>
            <a:lnRef idx="1">
              <a:schemeClr val="accent1"/>
            </a:lnRef>
            <a:fillRef idx="0">
              <a:schemeClr val="accent1"/>
            </a:fillRef>
            <a:effectRef idx="0">
              <a:schemeClr val="accent1"/>
            </a:effectRef>
            <a:fontRef idx="minor">
              <a:schemeClr val="tx1"/>
            </a:fontRef>
          </p:style>
        </p:cxnSp>
      </p:grpSp>
      <p:sp>
        <p:nvSpPr>
          <p:cNvPr id="40" name="文本框 20"/>
          <p:cNvSpPr txBox="1"/>
          <p:nvPr>
            <p:custDataLst>
              <p:tags r:id="rId7"/>
            </p:custDataLst>
          </p:nvPr>
        </p:nvSpPr>
        <p:spPr>
          <a:xfrm>
            <a:off x="595575" y="9189283"/>
            <a:ext cx="5182950" cy="549275"/>
          </a:xfrm>
          <a:prstGeom prst="rect">
            <a:avLst/>
          </a:prstGeom>
          <a:noFill/>
          <a:effectLst/>
        </p:spPr>
        <p:txBody>
          <a:bodyPr wrap="square" lIns="137160" tIns="68580" rIns="137160" bIns="68580" rtlCol="0">
            <a:spAutoFit/>
          </a:bodyPr>
          <a:lstStyle>
            <a:defPPr>
              <a:defRPr lang="en-US"/>
            </a:defPPr>
            <a:lvl1pPr indent="0" defTabSz="1280160">
              <a:lnSpc>
                <a:spcPct val="100000"/>
              </a:lnSpc>
              <a:spcBef>
                <a:spcPts val="1400"/>
              </a:spcBef>
              <a:buFont typeface="Arial" panose="020B0604020202020204" pitchFamily="34" charset="0"/>
              <a:buNone/>
              <a:defRPr sz="1600" b="0">
                <a:solidFill>
                  <a:srgbClr val="02328B"/>
                </a:solidFill>
                <a:latin typeface="黑体" panose="02010609060101010101" pitchFamily="49" charset="-122"/>
                <a:ea typeface="黑体" panose="02010609060101010101" pitchFamily="49" charset="-122"/>
              </a:defRPr>
            </a:lvl1pPr>
            <a:lvl2pPr marL="137160" indent="0" defTabSz="1280160">
              <a:lnSpc>
                <a:spcPct val="90000"/>
              </a:lnSpc>
              <a:spcBef>
                <a:spcPts val="700"/>
              </a:spcBef>
              <a:buFont typeface="Arial" panose="020B0604020202020204" pitchFamily="34" charset="0"/>
              <a:buNone/>
            </a:lvl2pPr>
            <a:lvl3pPr marL="594360" indent="0" defTabSz="1280160">
              <a:lnSpc>
                <a:spcPct val="90000"/>
              </a:lnSpc>
              <a:spcBef>
                <a:spcPts val="700"/>
              </a:spcBef>
              <a:buFont typeface="Arial" panose="020B0604020202020204" pitchFamily="34" charset="0"/>
              <a:buNone/>
            </a:lvl3pPr>
            <a:lvl4pPr marL="1051560" indent="0" defTabSz="1280160">
              <a:lnSpc>
                <a:spcPct val="90000"/>
              </a:lnSpc>
              <a:spcBef>
                <a:spcPts val="700"/>
              </a:spcBef>
              <a:buFont typeface="Arial" panose="020B0604020202020204" pitchFamily="34" charset="0"/>
              <a:buNone/>
            </a:lvl4pPr>
            <a:lvl5pPr marL="1508760" indent="0" defTabSz="1280160">
              <a:lnSpc>
                <a:spcPct val="90000"/>
              </a:lnSpc>
              <a:spcBef>
                <a:spcPts val="700"/>
              </a:spcBef>
              <a:buFont typeface="Arial" panose="020B0604020202020204" pitchFamily="34" charset="0"/>
              <a:buNone/>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algn="ctr"/>
            <a:r>
              <a:rPr lang="zh-CN" altLang="en-US" sz="2675" dirty="0" smtClean="0">
                <a:latin typeface="微软雅黑" panose="020B0503020204020204" pitchFamily="34" charset="-122"/>
                <a:ea typeface="微软雅黑" panose="020B0503020204020204" pitchFamily="34" charset="-122"/>
              </a:rPr>
              <a:t>支持多种类型终端</a:t>
            </a:r>
            <a:endParaRPr lang="zh-CN" altLang="en-US" sz="2675" dirty="0">
              <a:latin typeface="微软雅黑" panose="020B0503020204020204" pitchFamily="34" charset="-122"/>
              <a:ea typeface="微软雅黑" panose="020B0503020204020204" pitchFamily="34" charset="-122"/>
            </a:endParaRPr>
          </a:p>
        </p:txBody>
      </p:sp>
      <p:sp>
        <p:nvSpPr>
          <p:cNvPr id="41" name="textcount"/>
          <p:cNvSpPr txBox="1"/>
          <p:nvPr/>
        </p:nvSpPr>
        <p:spPr>
          <a:xfrm>
            <a:off x="20584611" y="2106266"/>
            <a:ext cx="2691858" cy="6349365"/>
          </a:xfrm>
          <a:prstGeom prst="rect">
            <a:avLst/>
          </a:prstGeom>
          <a:noFill/>
          <a:effectLst/>
        </p:spPr>
        <p:txBody>
          <a:bodyPr wrap="square" lIns="108814" tIns="54407" rIns="108814" bIns="54407"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pPr marL="0" indent="0">
              <a:spcAft>
                <a:spcPct val="0"/>
              </a:spcAft>
              <a:buNone/>
            </a:pPr>
            <a:r>
              <a:rPr lang="zh-CN" altLang="en-US" sz="3200" b="1" dirty="0" smtClean="0">
                <a:solidFill>
                  <a:srgbClr val="02328B"/>
                </a:solidFill>
              </a:rPr>
              <a:t>报表看板</a:t>
            </a:r>
            <a:endParaRPr lang="zh-CN" altLang="en-US" sz="3200" b="1" dirty="0">
              <a:solidFill>
                <a:srgbClr val="02328B"/>
              </a:solidFill>
            </a:endParaRPr>
          </a:p>
          <a:p>
            <a:pPr>
              <a:spcAft>
                <a:spcPct val="0"/>
              </a:spcAft>
            </a:pPr>
            <a:r>
              <a:rPr lang="zh-CN" altLang="en-US" sz="2800" dirty="0" smtClean="0"/>
              <a:t>生产日报</a:t>
            </a:r>
            <a:endParaRPr lang="zh-CN" altLang="en-US" sz="2800" dirty="0"/>
          </a:p>
          <a:p>
            <a:pPr>
              <a:spcAft>
                <a:spcPct val="0"/>
              </a:spcAft>
            </a:pPr>
            <a:r>
              <a:rPr lang="zh-CN" altLang="en-US" sz="2800" dirty="0" smtClean="0"/>
              <a:t>质量日报</a:t>
            </a:r>
            <a:endParaRPr lang="zh-CN" altLang="en-US" sz="2800" dirty="0"/>
          </a:p>
          <a:p>
            <a:pPr>
              <a:spcAft>
                <a:spcPct val="0"/>
              </a:spcAft>
            </a:pPr>
            <a:r>
              <a:rPr lang="zh-CN" altLang="en-US" sz="2800" dirty="0" smtClean="0"/>
              <a:t>库存报表</a:t>
            </a:r>
            <a:endParaRPr lang="zh-CN" altLang="en-US" sz="2800" dirty="0"/>
          </a:p>
          <a:p>
            <a:pPr>
              <a:spcAft>
                <a:spcPct val="0"/>
              </a:spcAft>
            </a:pPr>
            <a:r>
              <a:rPr lang="zh-CN" altLang="en-US" sz="2800" dirty="0" smtClean="0"/>
              <a:t>生产看板</a:t>
            </a:r>
            <a:endParaRPr lang="zh-CN" altLang="en-US" sz="2800" dirty="0"/>
          </a:p>
          <a:p>
            <a:pPr>
              <a:spcAft>
                <a:spcPct val="0"/>
              </a:spcAft>
            </a:pPr>
            <a:r>
              <a:rPr lang="zh-CN" altLang="en-US" sz="2800" dirty="0" smtClean="0"/>
              <a:t>质量看板</a:t>
            </a:r>
            <a:endParaRPr lang="zh-CN" altLang="en-US" sz="2800" dirty="0"/>
          </a:p>
          <a:p>
            <a:pPr>
              <a:spcAft>
                <a:spcPct val="0"/>
              </a:spcAft>
            </a:pPr>
            <a:r>
              <a:rPr lang="zh-CN" altLang="en-US" sz="2800" dirty="0" smtClean="0"/>
              <a:t>仓储看板</a:t>
            </a:r>
            <a:endParaRPr lang="zh-CN" altLang="en-US" sz="2800" dirty="0"/>
          </a:p>
          <a:p>
            <a:pPr>
              <a:spcAft>
                <a:spcPct val="0"/>
              </a:spcAft>
            </a:pPr>
            <a:r>
              <a:rPr lang="zh-CN" altLang="en-US" sz="2800" dirty="0"/>
              <a:t>排</a:t>
            </a:r>
            <a:r>
              <a:rPr lang="zh-CN" altLang="en-US" sz="2800" dirty="0" smtClean="0"/>
              <a:t>产看板</a:t>
            </a:r>
            <a:endParaRPr lang="zh-CN" altLang="en-US" sz="2800" dirty="0"/>
          </a:p>
          <a:p>
            <a:pPr>
              <a:spcAft>
                <a:spcPct val="0"/>
              </a:spcAft>
            </a:pPr>
            <a:endParaRPr lang="zh-CN" altLang="en-US" sz="2120" dirty="0"/>
          </a:p>
          <a:p>
            <a:pPr algn="ctr">
              <a:spcAft>
                <a:spcPct val="0"/>
              </a:spcAft>
            </a:pPr>
            <a:endParaRPr lang="zh-CN" altLang="en-US" sz="212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2926025"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主</a:t>
            </a:r>
            <a:r>
              <a:rPr lang="zh-CN" altLang="en-US" sz="2800" dirty="0" smtClean="0">
                <a:latin typeface="微软雅黑" panose="020B0503020204020204" pitchFamily="34" charset="-122"/>
                <a:ea typeface="微软雅黑" panose="020B0503020204020204" pitchFamily="34" charset="-122"/>
              </a:rPr>
              <a:t>数据管理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9" name="对角圆角矩形 16"/>
          <p:cNvSpPr/>
          <p:nvPr/>
        </p:nvSpPr>
        <p:spPr>
          <a:xfrm>
            <a:off x="1170015" y="3330402"/>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供应</a:t>
            </a:r>
            <a:r>
              <a:rPr lang="zh-CN" altLang="en-US" sz="2800" b="1" dirty="0" smtClean="0">
                <a:latin typeface="微软雅黑 Light" panose="020B0502040204020203" pitchFamily="34" charset="-122"/>
                <a:ea typeface="微软雅黑 Light" panose="020B0502040204020203" pitchFamily="34" charset="-122"/>
              </a:rPr>
              <a:t>商、客户</a:t>
            </a:r>
            <a:endParaRPr lang="zh-CN" altLang="en-US" sz="2800" b="1" dirty="0">
              <a:latin typeface="微软雅黑 Light" panose="020B0502040204020203" pitchFamily="34" charset="-122"/>
              <a:ea typeface="微软雅黑 Light" panose="020B0502040204020203" pitchFamily="34" charset="-122"/>
            </a:endParaRPr>
          </a:p>
        </p:txBody>
      </p:sp>
      <p:sp>
        <p:nvSpPr>
          <p:cNvPr id="10" name="TextBox 55"/>
          <p:cNvSpPr txBox="1"/>
          <p:nvPr/>
        </p:nvSpPr>
        <p:spPr>
          <a:xfrm>
            <a:off x="1170014" y="3983532"/>
            <a:ext cx="5086395" cy="1425575"/>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1625" dirty="0">
                <a:latin typeface="微软雅黑 Light" panose="020B0502040204020203" pitchFamily="34" charset="-122"/>
                <a:ea typeface="微软雅黑 Light" panose="020B0502040204020203" pitchFamily="34" charset="-122"/>
              </a:rPr>
              <a:t>       </a:t>
            </a:r>
            <a:r>
              <a:rPr lang="zh-CN" altLang="en-US" sz="2800" dirty="0">
                <a:latin typeface="微软雅黑 Light" panose="020B0502040204020203" pitchFamily="34" charset="-122"/>
                <a:ea typeface="微软雅黑 Light" panose="020B0502040204020203" pitchFamily="34" charset="-122"/>
              </a:rPr>
              <a:t>供应</a:t>
            </a:r>
            <a:r>
              <a:rPr lang="zh-CN" altLang="en-US" sz="2800" dirty="0" smtClean="0">
                <a:latin typeface="微软雅黑 Light" panose="020B0502040204020203" pitchFamily="34" charset="-122"/>
                <a:ea typeface="微软雅黑 Light" panose="020B0502040204020203" pitchFamily="34" charset="-122"/>
              </a:rPr>
              <a:t>商、客户的基本信息以及物料和产品对应关系设置。</a:t>
            </a:r>
            <a:endParaRPr lang="zh-CN" altLang="en-US" sz="2800" dirty="0">
              <a:latin typeface="微软雅黑 Light" panose="020B0502040204020203" pitchFamily="34" charset="-122"/>
              <a:ea typeface="微软雅黑 Light" panose="020B0502040204020203" pitchFamily="34" charset="-122"/>
            </a:endParaRPr>
          </a:p>
        </p:txBody>
      </p:sp>
      <p:sp>
        <p:nvSpPr>
          <p:cNvPr id="11" name="对角圆角矩形 16"/>
          <p:cNvSpPr/>
          <p:nvPr/>
        </p:nvSpPr>
        <p:spPr>
          <a:xfrm>
            <a:off x="1170014" y="7501808"/>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物料分类、物料产品</a:t>
            </a:r>
            <a:endParaRPr lang="zh-CN" altLang="en-US" sz="2800" b="1" dirty="0">
              <a:latin typeface="微软雅黑 Light" panose="020B0502040204020203" pitchFamily="34" charset="-122"/>
              <a:ea typeface="微软雅黑 Light" panose="020B0502040204020203" pitchFamily="34" charset="-122"/>
            </a:endParaRPr>
          </a:p>
        </p:txBody>
      </p:sp>
      <p:sp>
        <p:nvSpPr>
          <p:cNvPr id="12" name="TextBox 55"/>
          <p:cNvSpPr txBox="1"/>
          <p:nvPr/>
        </p:nvSpPr>
        <p:spPr>
          <a:xfrm>
            <a:off x="1170013" y="8154938"/>
            <a:ext cx="5086395" cy="3364865"/>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设置物料和产品的分类，并在每个类别下设置物料和产品的基本信息。在每个产品下设置对应的</a:t>
            </a:r>
            <a:r>
              <a:rPr lang="en-US" altLang="zh-CN" sz="2800" dirty="0" smtClean="0">
                <a:latin typeface="微软雅黑 Light" panose="020B0502040204020203" pitchFamily="34" charset="-122"/>
                <a:ea typeface="微软雅黑 Light" panose="020B0502040204020203" pitchFamily="34" charset="-122"/>
              </a:rPr>
              <a:t>BOM</a:t>
            </a:r>
            <a:r>
              <a:rPr lang="zh-CN" altLang="en-US" sz="2800" dirty="0" smtClean="0">
                <a:latin typeface="微软雅黑 Light" panose="020B0502040204020203" pitchFamily="34" charset="-122"/>
                <a:ea typeface="微软雅黑 Light" panose="020B0502040204020203" pitchFamily="34" charset="-122"/>
              </a:rPr>
              <a:t>物料、供应商、安全库存等。</a:t>
            </a:r>
            <a:endParaRPr lang="zh-CN" altLang="en-US" sz="2800" dirty="0">
              <a:latin typeface="微软雅黑 Light" panose="020B0502040204020203" pitchFamily="34" charset="-122"/>
              <a:ea typeface="微软雅黑 Light" panose="020B0502040204020203" pitchFamily="34" charset="-122"/>
            </a:endParaRPr>
          </a:p>
        </p:txBody>
      </p:sp>
      <p:sp>
        <p:nvSpPr>
          <p:cNvPr id="13" name="对角圆角矩形 16"/>
          <p:cNvSpPr/>
          <p:nvPr/>
        </p:nvSpPr>
        <p:spPr>
          <a:xfrm>
            <a:off x="17947880" y="3338037"/>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a:latin typeface="微软雅黑 Light" panose="020B0502040204020203" pitchFamily="34" charset="-122"/>
                <a:ea typeface="微软雅黑 Light" panose="020B0502040204020203" pitchFamily="34" charset="-122"/>
              </a:rPr>
              <a:t>车间</a:t>
            </a:r>
            <a:r>
              <a:rPr lang="zh-CN" altLang="en-US" sz="2800" b="1" dirty="0" smtClean="0">
                <a:latin typeface="微软雅黑 Light" panose="020B0502040204020203" pitchFamily="34" charset="-122"/>
                <a:ea typeface="微软雅黑 Light" panose="020B0502040204020203" pitchFamily="34" charset="-122"/>
              </a:rPr>
              <a:t>、仓库</a:t>
            </a:r>
            <a:endParaRPr lang="zh-CN" altLang="en-US" sz="2800" b="1" dirty="0">
              <a:latin typeface="微软雅黑 Light" panose="020B0502040204020203" pitchFamily="34" charset="-122"/>
              <a:ea typeface="微软雅黑 Light" panose="020B0502040204020203" pitchFamily="34" charset="-122"/>
            </a:endParaRPr>
          </a:p>
        </p:txBody>
      </p:sp>
      <p:sp>
        <p:nvSpPr>
          <p:cNvPr id="14" name="TextBox 55"/>
          <p:cNvSpPr txBox="1"/>
          <p:nvPr/>
        </p:nvSpPr>
        <p:spPr>
          <a:xfrm>
            <a:off x="17947879" y="3991167"/>
            <a:ext cx="5086395" cy="1425575"/>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根据实际情况设置车间、仓库、库区、库位等基础信息。</a:t>
            </a:r>
            <a:endParaRPr lang="zh-CN" altLang="en-US" sz="2800" dirty="0">
              <a:latin typeface="微软雅黑 Light" panose="020B0502040204020203" pitchFamily="34" charset="-122"/>
              <a:ea typeface="微软雅黑 Light" panose="020B0502040204020203" pitchFamily="34" charset="-122"/>
            </a:endParaRPr>
          </a:p>
        </p:txBody>
      </p:sp>
      <p:sp>
        <p:nvSpPr>
          <p:cNvPr id="15" name="对角圆角矩形 16"/>
          <p:cNvSpPr/>
          <p:nvPr/>
        </p:nvSpPr>
        <p:spPr>
          <a:xfrm>
            <a:off x="17947878" y="7578874"/>
            <a:ext cx="5086395" cy="698734"/>
          </a:xfrm>
          <a:prstGeom prst="round2DiagRect">
            <a:avLst/>
          </a:prstGeom>
          <a:solidFill>
            <a:srgbClr val="2E75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3502" tIns="66751" rIns="133502" bIns="66751" rtlCol="0" anchor="ctr"/>
          <a:lstStyle/>
          <a:p>
            <a:pPr algn="ctr"/>
            <a:r>
              <a:rPr lang="zh-CN" altLang="en-US" sz="2800" b="1" dirty="0" smtClean="0">
                <a:latin typeface="微软雅黑 Light" panose="020B0502040204020203" pitchFamily="34" charset="-122"/>
                <a:ea typeface="微软雅黑 Light" panose="020B0502040204020203" pitchFamily="34" charset="-122"/>
              </a:rPr>
              <a:t>工作站设置</a:t>
            </a:r>
            <a:endParaRPr lang="zh-CN" altLang="en-US" sz="2800" b="1" dirty="0">
              <a:latin typeface="微软雅黑 Light" panose="020B0502040204020203" pitchFamily="34" charset="-122"/>
              <a:ea typeface="微软雅黑 Light" panose="020B0502040204020203" pitchFamily="34" charset="-122"/>
            </a:endParaRPr>
          </a:p>
        </p:txBody>
      </p:sp>
      <p:sp>
        <p:nvSpPr>
          <p:cNvPr id="16" name="TextBox 55"/>
          <p:cNvSpPr txBox="1"/>
          <p:nvPr/>
        </p:nvSpPr>
        <p:spPr>
          <a:xfrm>
            <a:off x="17947877" y="8232004"/>
            <a:ext cx="5086395" cy="2072005"/>
          </a:xfrm>
          <a:prstGeom prst="rect">
            <a:avLst/>
          </a:prstGeom>
          <a:solidFill>
            <a:schemeClr val="accent5">
              <a:lumMod val="20000"/>
              <a:lumOff val="80000"/>
            </a:schemeClr>
          </a:solidFill>
          <a:effectLst/>
        </p:spPr>
        <p:txBody>
          <a:bodyPr wrap="square" lIns="133502" tIns="66751" rIns="133502" bIns="66751" rtlCol="0">
            <a:spAutoFit/>
          </a:bodyPr>
          <a:lstStyle/>
          <a:p>
            <a:pPr>
              <a:lnSpc>
                <a:spcPct val="150000"/>
              </a:lnSpc>
            </a:pPr>
            <a:r>
              <a:rPr lang="zh-CN" altLang="en-US" sz="2800" dirty="0" smtClean="0">
                <a:latin typeface="微软雅黑 Light" panose="020B0502040204020203" pitchFamily="34" charset="-122"/>
                <a:ea typeface="微软雅黑 Light" panose="020B0502040204020203" pitchFamily="34" charset="-122"/>
              </a:rPr>
              <a:t>工作站是人、机器、工序的综合体，是生产任务执行的基本单元。</a:t>
            </a:r>
            <a:endParaRPr lang="zh-CN" altLang="en-US" sz="2800" dirty="0">
              <a:latin typeface="微软雅黑 Light" panose="020B0502040204020203" pitchFamily="34" charset="-122"/>
              <a:ea typeface="微软雅黑 Light" panose="020B0502040204020203"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72965" y="3906466"/>
            <a:ext cx="52673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0653" y="7033662"/>
            <a:ext cx="5296476"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3261" y="3906466"/>
            <a:ext cx="49339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3261" y="7033662"/>
            <a:ext cx="4933950" cy="355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生产工单</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0" name="文本框 38"/>
          <p:cNvSpPr txBox="1"/>
          <p:nvPr/>
        </p:nvSpPr>
        <p:spPr>
          <a:xfrm>
            <a:off x="4281893" y="4327686"/>
            <a:ext cx="2744541" cy="590804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生产管理</a:t>
            </a:r>
            <a:r>
              <a:rPr lang="zh-CN" altLang="en-US" sz="2800" b="0" dirty="0">
                <a:latin typeface="微软雅黑 Light" panose="020B0502040204020203" pitchFamily="34" charset="-122"/>
                <a:ea typeface="微软雅黑 Light" panose="020B0502040204020203" pitchFamily="34" charset="-122"/>
              </a:rPr>
              <a:t>人员根据订单中产品的需求数量和需求日期，在系统中录入对应</a:t>
            </a:r>
            <a:r>
              <a:rPr lang="zh-CN" altLang="en-US" sz="2800" b="0" dirty="0" smtClean="0">
                <a:latin typeface="微软雅黑 Light" panose="020B0502040204020203" pitchFamily="34" charset="-122"/>
                <a:ea typeface="微软雅黑 Light" panose="020B0502040204020203" pitchFamily="34" charset="-122"/>
              </a:rPr>
              <a:t>的生产工单。系统可根据</a:t>
            </a:r>
            <a:r>
              <a:rPr lang="en-US" altLang="zh-CN" sz="2800" b="0" dirty="0" smtClean="0">
                <a:latin typeface="微软雅黑 Light" panose="020B0502040204020203" pitchFamily="34" charset="-122"/>
                <a:ea typeface="微软雅黑 Light" panose="020B0502040204020203" pitchFamily="34" charset="-122"/>
              </a:rPr>
              <a:t>BOM</a:t>
            </a:r>
            <a:r>
              <a:rPr lang="zh-CN" altLang="en-US" sz="2800" b="0" dirty="0" smtClean="0">
                <a:latin typeface="微软雅黑 Light" panose="020B0502040204020203" pitchFamily="34" charset="-122"/>
                <a:ea typeface="微软雅黑 Light" panose="020B0502040204020203" pitchFamily="34" charset="-122"/>
              </a:rPr>
              <a:t>辅助管理人员拆解出半成品的生产工单</a:t>
            </a:r>
            <a:endParaRPr lang="en-US" altLang="zh-CN" sz="2800" b="0" dirty="0">
              <a:latin typeface="微软雅黑 Light" panose="020B0502040204020203" pitchFamily="34" charset="-122"/>
              <a:ea typeface="微软雅黑 Light" panose="020B0502040204020203" pitchFamily="34" charset="-122"/>
            </a:endParaRPr>
          </a:p>
        </p:txBody>
      </p:sp>
      <p:sp>
        <p:nvSpPr>
          <p:cNvPr id="11" name="文本框 38"/>
          <p:cNvSpPr txBox="1"/>
          <p:nvPr/>
        </p:nvSpPr>
        <p:spPr>
          <a:xfrm>
            <a:off x="9223545" y="7236100"/>
            <a:ext cx="4728962" cy="203009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系统会根据每个产品的物料</a:t>
            </a:r>
            <a:r>
              <a:rPr lang="en-US" altLang="zh-CN" sz="2800" b="0" dirty="0">
                <a:latin typeface="微软雅黑 Light" panose="020B0502040204020203" pitchFamily="34" charset="-122"/>
                <a:ea typeface="微软雅黑 Light" panose="020B0502040204020203" pitchFamily="34" charset="-122"/>
              </a:rPr>
              <a:t>BOM</a:t>
            </a:r>
            <a:r>
              <a:rPr lang="zh-CN" altLang="en-US" sz="2800" b="0" dirty="0">
                <a:latin typeface="微软雅黑 Light" panose="020B0502040204020203" pitchFamily="34" charset="-122"/>
                <a:ea typeface="微软雅黑 Light" panose="020B0502040204020203" pitchFamily="34" charset="-122"/>
              </a:rPr>
              <a:t>配置，自动计算物料需求情况。</a:t>
            </a:r>
            <a:endParaRPr lang="zh-CN" altLang="en-US" sz="2800" b="0" dirty="0">
              <a:latin typeface="微软雅黑 Light" panose="020B0502040204020203" pitchFamily="34" charset="-122"/>
              <a:ea typeface="微软雅黑 Light" panose="020B0502040204020203" pitchFamily="34" charset="-122"/>
            </a:endParaRPr>
          </a:p>
        </p:txBody>
      </p:sp>
      <p:sp>
        <p:nvSpPr>
          <p:cNvPr id="12" name="文本框 38"/>
          <p:cNvSpPr txBox="1"/>
          <p:nvPr/>
        </p:nvSpPr>
        <p:spPr>
          <a:xfrm>
            <a:off x="10555967" y="4280402"/>
            <a:ext cx="4965973" cy="2030095"/>
          </a:xfrm>
          <a:prstGeom prst="rect">
            <a:avLst/>
          </a:prstGeom>
          <a:noFill/>
          <a:ln>
            <a:noFill/>
          </a:ln>
        </p:spPr>
        <p:txBody>
          <a:bodyPr wrap="square" rtlCol="0">
            <a:spAutoFit/>
          </a:bodyPr>
          <a:lstStyle>
            <a:defPPr>
              <a:defRPr lang="zh-CN"/>
            </a:defPPr>
            <a:lvl1pPr>
              <a:lnSpc>
                <a:spcPct val="150000"/>
              </a:lnSpc>
              <a:defRPr sz="2000" b="1"/>
            </a:lvl1pPr>
          </a:lstStyle>
          <a:p>
            <a:r>
              <a:rPr lang="zh-CN" altLang="en-US" sz="2800" b="0" dirty="0">
                <a:latin typeface="微软雅黑 Light" panose="020B0502040204020203" pitchFamily="34" charset="-122"/>
                <a:ea typeface="微软雅黑 Light" panose="020B0502040204020203" pitchFamily="34" charset="-122"/>
              </a:rPr>
              <a:t>排</a:t>
            </a:r>
            <a:r>
              <a:rPr lang="zh-CN" altLang="en-US" sz="2800" b="0" dirty="0" smtClean="0">
                <a:latin typeface="微软雅黑 Light" panose="020B0502040204020203" pitchFamily="34" charset="-122"/>
                <a:ea typeface="微软雅黑 Light" panose="020B0502040204020203" pitchFamily="34" charset="-122"/>
              </a:rPr>
              <a:t>产人员可根据系统中的工艺工序配置拆解生产工单，形成多个生产任务。</a:t>
            </a:r>
            <a:endParaRPr lang="zh-CN" altLang="en-US" sz="2800" b="0" dirty="0">
              <a:latin typeface="微软雅黑 Light" panose="020B0502040204020203" pitchFamily="34" charset="-122"/>
              <a:ea typeface="微软雅黑 Light" panose="020B0502040204020203" pitchFamily="34" charset="-122"/>
            </a:endParaRPr>
          </a:p>
        </p:txBody>
      </p:sp>
      <p:grpSp>
        <p:nvGrpSpPr>
          <p:cNvPr id="13" name="组合 12"/>
          <p:cNvGrpSpPr/>
          <p:nvPr/>
        </p:nvGrpSpPr>
        <p:grpSpPr>
          <a:xfrm>
            <a:off x="3906317" y="4482530"/>
            <a:ext cx="379034" cy="435056"/>
            <a:chOff x="7200086" y="2446675"/>
            <a:chExt cx="340371" cy="390678"/>
          </a:xfrm>
        </p:grpSpPr>
        <p:sp>
          <p:nvSpPr>
            <p:cNvPr id="110" name="椭圆 109"/>
            <p:cNvSpPr/>
            <p:nvPr/>
          </p:nvSpPr>
          <p:spPr>
            <a:xfrm>
              <a:off x="7200086" y="2478097"/>
              <a:ext cx="337266" cy="33726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 dirty="0"/>
            </a:p>
          </p:txBody>
        </p:sp>
        <p:sp>
          <p:nvSpPr>
            <p:cNvPr id="111" name="矩形 110"/>
            <p:cNvSpPr/>
            <p:nvPr/>
          </p:nvSpPr>
          <p:spPr>
            <a:xfrm>
              <a:off x="7232118" y="2446675"/>
              <a:ext cx="308339" cy="390678"/>
            </a:xfrm>
            <a:prstGeom prst="rect">
              <a:avLst/>
            </a:prstGeom>
            <a:noFill/>
          </p:spPr>
          <p:txBody>
            <a:bodyPr wrap="none">
              <a:spAutoFit/>
            </a:bodyPr>
            <a:lstStyle/>
            <a:p>
              <a:pPr algn="ctr"/>
              <a:r>
                <a:rPr lang="en-US" altLang="zh-CN" sz="2225" b="1" dirty="0">
                  <a:ln>
                    <a:solidFill>
                      <a:srgbClr val="FFFFFF"/>
                    </a:solidFill>
                  </a:ln>
                  <a:solidFill>
                    <a:srgbClr val="00B0F0"/>
                  </a:solidFill>
                  <a:latin typeface="Impact" panose="020B0806030902050204"/>
                  <a:ea typeface="微软雅黑"/>
                </a:rPr>
                <a:t>1 </a:t>
              </a:r>
              <a:endParaRPr lang="zh-CN" altLang="en-US" sz="1335" dirty="0">
                <a:ln>
                  <a:solidFill>
                    <a:srgbClr val="FFFFFF"/>
                  </a:solidFill>
                </a:ln>
                <a:solidFill>
                  <a:srgbClr val="00B0F0"/>
                </a:solidFill>
                <a:latin typeface="Impact" panose="020B0806030902050204"/>
                <a:ea typeface="微软雅黑"/>
              </a:endParaRPr>
            </a:p>
          </p:txBody>
        </p:sp>
      </p:grpSp>
      <p:grpSp>
        <p:nvGrpSpPr>
          <p:cNvPr id="14" name="组合 13"/>
          <p:cNvGrpSpPr/>
          <p:nvPr/>
        </p:nvGrpSpPr>
        <p:grpSpPr>
          <a:xfrm>
            <a:off x="8657364" y="7434679"/>
            <a:ext cx="404897" cy="435056"/>
            <a:chOff x="7200086" y="3029345"/>
            <a:chExt cx="363596" cy="390678"/>
          </a:xfrm>
        </p:grpSpPr>
        <p:sp>
          <p:nvSpPr>
            <p:cNvPr id="108" name="椭圆 107"/>
            <p:cNvSpPr/>
            <p:nvPr/>
          </p:nvSpPr>
          <p:spPr>
            <a:xfrm>
              <a:off x="7200086" y="3060767"/>
              <a:ext cx="337266" cy="337267"/>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
            </a:p>
          </p:txBody>
        </p:sp>
        <p:sp>
          <p:nvSpPr>
            <p:cNvPr id="109" name="矩形 108"/>
            <p:cNvSpPr/>
            <p:nvPr/>
          </p:nvSpPr>
          <p:spPr>
            <a:xfrm>
              <a:off x="7223674" y="3029345"/>
              <a:ext cx="340008" cy="390678"/>
            </a:xfrm>
            <a:prstGeom prst="rect">
              <a:avLst/>
            </a:prstGeom>
          </p:spPr>
          <p:txBody>
            <a:bodyPr wrap="none">
              <a:spAutoFit/>
            </a:bodyPr>
            <a:lstStyle/>
            <a:p>
              <a:pPr algn="ctr"/>
              <a:r>
                <a:rPr lang="en-US" altLang="zh-CN" sz="2225" b="1" dirty="0">
                  <a:ln>
                    <a:solidFill>
                      <a:srgbClr val="FFFFFF"/>
                    </a:solidFill>
                  </a:ln>
                  <a:solidFill>
                    <a:srgbClr val="00B050"/>
                  </a:solidFill>
                  <a:latin typeface="Impact" panose="020B0806030902050204"/>
                  <a:ea typeface="微软雅黑"/>
                </a:rPr>
                <a:t>2 </a:t>
              </a:r>
              <a:endParaRPr lang="zh-CN" altLang="en-US" sz="1335" dirty="0">
                <a:ln>
                  <a:solidFill>
                    <a:srgbClr val="FFFFFF"/>
                  </a:solidFill>
                </a:ln>
                <a:solidFill>
                  <a:srgbClr val="00B050"/>
                </a:solidFill>
                <a:latin typeface="Impact" panose="020B0806030902050204"/>
                <a:ea typeface="微软雅黑"/>
              </a:endParaRPr>
            </a:p>
          </p:txBody>
        </p:sp>
      </p:grpSp>
      <p:grpSp>
        <p:nvGrpSpPr>
          <p:cNvPr id="15" name="组合 14"/>
          <p:cNvGrpSpPr/>
          <p:nvPr/>
        </p:nvGrpSpPr>
        <p:grpSpPr>
          <a:xfrm>
            <a:off x="10026997" y="4376676"/>
            <a:ext cx="415052" cy="435056"/>
            <a:chOff x="7200086" y="3629928"/>
            <a:chExt cx="372715" cy="390678"/>
          </a:xfrm>
        </p:grpSpPr>
        <p:sp>
          <p:nvSpPr>
            <p:cNvPr id="106" name="椭圆 105"/>
            <p:cNvSpPr/>
            <p:nvPr/>
          </p:nvSpPr>
          <p:spPr>
            <a:xfrm>
              <a:off x="7200086" y="3655328"/>
              <a:ext cx="337266" cy="3372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 dirty="0"/>
            </a:p>
          </p:txBody>
        </p:sp>
        <p:sp>
          <p:nvSpPr>
            <p:cNvPr id="107" name="矩形 106"/>
            <p:cNvSpPr/>
            <p:nvPr/>
          </p:nvSpPr>
          <p:spPr>
            <a:xfrm>
              <a:off x="7225596" y="3629928"/>
              <a:ext cx="347205" cy="390678"/>
            </a:xfrm>
            <a:prstGeom prst="rect">
              <a:avLst/>
            </a:prstGeom>
          </p:spPr>
          <p:txBody>
            <a:bodyPr wrap="none">
              <a:spAutoFit/>
            </a:bodyPr>
            <a:lstStyle/>
            <a:p>
              <a:pPr algn="ctr"/>
              <a:r>
                <a:rPr lang="en-US" altLang="zh-CN" sz="2225" b="1" dirty="0">
                  <a:ln>
                    <a:solidFill>
                      <a:srgbClr val="FFFFFF"/>
                    </a:solidFill>
                  </a:ln>
                  <a:solidFill>
                    <a:srgbClr val="FF0000"/>
                  </a:solidFill>
                  <a:latin typeface="Impact" panose="020B0806030902050204"/>
                  <a:ea typeface="微软雅黑"/>
                </a:rPr>
                <a:t>3 </a:t>
              </a:r>
              <a:endParaRPr lang="zh-CN" altLang="en-US" sz="1335" dirty="0">
                <a:ln>
                  <a:solidFill>
                    <a:srgbClr val="FFFFFF"/>
                  </a:solidFill>
                </a:ln>
                <a:solidFill>
                  <a:srgbClr val="FF0000"/>
                </a:solidFill>
                <a:latin typeface="Impact" panose="020B0806030902050204"/>
                <a:ea typeface="微软雅黑"/>
              </a:endParaRPr>
            </a:p>
          </p:txBody>
        </p:sp>
      </p:grpSp>
      <p:sp>
        <p:nvSpPr>
          <p:cNvPr id="16" name="TextBox 9"/>
          <p:cNvSpPr txBox="1"/>
          <p:nvPr/>
        </p:nvSpPr>
        <p:spPr>
          <a:xfrm>
            <a:off x="8460387" y="4762400"/>
            <a:ext cx="1422400"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生产工单</a:t>
            </a:r>
            <a:endParaRPr lang="zh-CN" altLang="en-US" sz="2800" dirty="0">
              <a:latin typeface="微软雅黑 Light" panose="020B0502040204020203" pitchFamily="34" charset="-122"/>
              <a:ea typeface="微软雅黑 Light" panose="020B0502040204020203" pitchFamily="34" charset="-122"/>
            </a:endParaRPr>
          </a:p>
        </p:txBody>
      </p:sp>
      <p:grpSp>
        <p:nvGrpSpPr>
          <p:cNvPr id="17" name="组合 16"/>
          <p:cNvGrpSpPr/>
          <p:nvPr/>
        </p:nvGrpSpPr>
        <p:grpSpPr>
          <a:xfrm>
            <a:off x="2494569" y="3748486"/>
            <a:ext cx="1123716" cy="1995530"/>
            <a:chOff x="2125492" y="7326262"/>
            <a:chExt cx="619859" cy="1320188"/>
          </a:xfrm>
        </p:grpSpPr>
        <p:sp>
          <p:nvSpPr>
            <p:cNvPr id="103" name="TextBox 6"/>
            <p:cNvSpPr txBox="1"/>
            <p:nvPr/>
          </p:nvSpPr>
          <p:spPr>
            <a:xfrm>
              <a:off x="2157625" y="8361387"/>
              <a:ext cx="587724" cy="285063"/>
            </a:xfrm>
            <a:prstGeom prst="rect">
              <a:avLst/>
            </a:prstGeom>
            <a:noFill/>
            <a:effectLst/>
          </p:spPr>
          <p:txBody>
            <a:bodyPr wrap="squar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订单</a:t>
              </a:r>
              <a:endParaRPr lang="zh-CN" altLang="en-US" sz="2800" dirty="0">
                <a:latin typeface="微软雅黑 Light" panose="020B0502040204020203" pitchFamily="34" charset="-122"/>
                <a:ea typeface="微软雅黑 Light" panose="020B0502040204020203" pitchFamily="34" charset="-122"/>
              </a:endParaRPr>
            </a:p>
          </p:txBody>
        </p:sp>
        <p:sp>
          <p:nvSpPr>
            <p:cNvPr id="104" name="任意多边形: 形状 239"/>
            <p:cNvSpPr/>
            <p:nvPr/>
          </p:nvSpPr>
          <p:spPr>
            <a:xfrm>
              <a:off x="2125492" y="7326262"/>
              <a:ext cx="619859" cy="783268"/>
            </a:xfrm>
            <a:custGeom>
              <a:avLst/>
              <a:gdLst>
                <a:gd name="connsiteX0" fmla="*/ 313123 w 1237835"/>
                <a:gd name="connsiteY0" fmla="*/ 832340 h 1564154"/>
                <a:gd name="connsiteX1" fmla="*/ 254712 w 1237835"/>
                <a:gd name="connsiteY1" fmla="*/ 890751 h 1564154"/>
                <a:gd name="connsiteX2" fmla="*/ 313123 w 1237835"/>
                <a:gd name="connsiteY2" fmla="*/ 949162 h 1564154"/>
                <a:gd name="connsiteX3" fmla="*/ 592465 w 1237835"/>
                <a:gd name="connsiteY3" fmla="*/ 949162 h 1564154"/>
                <a:gd name="connsiteX4" fmla="*/ 650876 w 1237835"/>
                <a:gd name="connsiteY4" fmla="*/ 890751 h 1564154"/>
                <a:gd name="connsiteX5" fmla="*/ 592465 w 1237835"/>
                <a:gd name="connsiteY5" fmla="*/ 832340 h 1564154"/>
                <a:gd name="connsiteX6" fmla="*/ 313122 w 1237835"/>
                <a:gd name="connsiteY6" fmla="*/ 549734 h 1564154"/>
                <a:gd name="connsiteX7" fmla="*/ 254711 w 1237835"/>
                <a:gd name="connsiteY7" fmla="*/ 608145 h 1564154"/>
                <a:gd name="connsiteX8" fmla="*/ 313122 w 1237835"/>
                <a:gd name="connsiteY8" fmla="*/ 666556 h 1564154"/>
                <a:gd name="connsiteX9" fmla="*/ 919489 w 1237835"/>
                <a:gd name="connsiteY9" fmla="*/ 666556 h 1564154"/>
                <a:gd name="connsiteX10" fmla="*/ 977900 w 1237835"/>
                <a:gd name="connsiteY10" fmla="*/ 608145 h 1564154"/>
                <a:gd name="connsiteX11" fmla="*/ 919489 w 1237835"/>
                <a:gd name="connsiteY11" fmla="*/ 549734 h 1564154"/>
                <a:gd name="connsiteX12" fmla="*/ 313122 w 1237835"/>
                <a:gd name="connsiteY12" fmla="*/ 275429 h 1564154"/>
                <a:gd name="connsiteX13" fmla="*/ 254711 w 1237835"/>
                <a:gd name="connsiteY13" fmla="*/ 333840 h 1564154"/>
                <a:gd name="connsiteX14" fmla="*/ 313122 w 1237835"/>
                <a:gd name="connsiteY14" fmla="*/ 392251 h 1564154"/>
                <a:gd name="connsiteX15" fmla="*/ 919489 w 1237835"/>
                <a:gd name="connsiteY15" fmla="*/ 392251 h 1564154"/>
                <a:gd name="connsiteX16" fmla="*/ 977900 w 1237835"/>
                <a:gd name="connsiteY16" fmla="*/ 333840 h 1564154"/>
                <a:gd name="connsiteX17" fmla="*/ 919489 w 1237835"/>
                <a:gd name="connsiteY17" fmla="*/ 275429 h 1564154"/>
                <a:gd name="connsiteX18" fmla="*/ 53772 w 1237835"/>
                <a:gd name="connsiteY18" fmla="*/ 0 h 1564154"/>
                <a:gd name="connsiteX19" fmla="*/ 1184063 w 1237835"/>
                <a:gd name="connsiteY19" fmla="*/ 0 h 1564154"/>
                <a:gd name="connsiteX20" fmla="*/ 1237835 w 1237835"/>
                <a:gd name="connsiteY20" fmla="*/ 53772 h 1564154"/>
                <a:gd name="connsiteX21" fmla="*/ 1237835 w 1237835"/>
                <a:gd name="connsiteY21" fmla="*/ 1045935 h 1564154"/>
                <a:gd name="connsiteX22" fmla="*/ 727646 w 1237835"/>
                <a:gd name="connsiteY22" fmla="*/ 1045935 h 1564154"/>
                <a:gd name="connsiteX23" fmla="*/ 652144 w 1237835"/>
                <a:gd name="connsiteY23" fmla="*/ 1121438 h 1564154"/>
                <a:gd name="connsiteX24" fmla="*/ 652144 w 1237835"/>
                <a:gd name="connsiteY24" fmla="*/ 1564154 h 1564154"/>
                <a:gd name="connsiteX25" fmla="*/ 53772 w 1237835"/>
                <a:gd name="connsiteY25" fmla="*/ 1564154 h 1564154"/>
                <a:gd name="connsiteX26" fmla="*/ 0 w 1237835"/>
                <a:gd name="connsiteY26" fmla="*/ 1510382 h 1564154"/>
                <a:gd name="connsiteX27" fmla="*/ 0 w 1237835"/>
                <a:gd name="connsiteY27" fmla="*/ 53772 h 1564154"/>
                <a:gd name="connsiteX28" fmla="*/ 53772 w 1237835"/>
                <a:gd name="connsiteY28" fmla="*/ 0 h 156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37835" h="1564154">
                  <a:moveTo>
                    <a:pt x="313123" y="832340"/>
                  </a:moveTo>
                  <a:cubicBezTo>
                    <a:pt x="280863" y="832340"/>
                    <a:pt x="254712" y="858491"/>
                    <a:pt x="254712" y="890751"/>
                  </a:cubicBezTo>
                  <a:cubicBezTo>
                    <a:pt x="254712" y="923011"/>
                    <a:pt x="280863" y="949162"/>
                    <a:pt x="313123" y="949162"/>
                  </a:cubicBezTo>
                  <a:lnTo>
                    <a:pt x="592465" y="949162"/>
                  </a:lnTo>
                  <a:cubicBezTo>
                    <a:pt x="624725" y="949162"/>
                    <a:pt x="650876" y="923011"/>
                    <a:pt x="650876" y="890751"/>
                  </a:cubicBezTo>
                  <a:cubicBezTo>
                    <a:pt x="650876" y="858491"/>
                    <a:pt x="624725" y="832340"/>
                    <a:pt x="592465" y="832340"/>
                  </a:cubicBezTo>
                  <a:close/>
                  <a:moveTo>
                    <a:pt x="313122" y="549734"/>
                  </a:moveTo>
                  <a:cubicBezTo>
                    <a:pt x="280862" y="549734"/>
                    <a:pt x="254711" y="575885"/>
                    <a:pt x="254711" y="608145"/>
                  </a:cubicBezTo>
                  <a:cubicBezTo>
                    <a:pt x="254711" y="640405"/>
                    <a:pt x="280862" y="666556"/>
                    <a:pt x="313122" y="666556"/>
                  </a:cubicBezTo>
                  <a:lnTo>
                    <a:pt x="919489" y="666556"/>
                  </a:lnTo>
                  <a:cubicBezTo>
                    <a:pt x="951749" y="666556"/>
                    <a:pt x="977900" y="640405"/>
                    <a:pt x="977900" y="608145"/>
                  </a:cubicBezTo>
                  <a:cubicBezTo>
                    <a:pt x="977900" y="575885"/>
                    <a:pt x="951749" y="549734"/>
                    <a:pt x="919489" y="549734"/>
                  </a:cubicBezTo>
                  <a:close/>
                  <a:moveTo>
                    <a:pt x="313122" y="275429"/>
                  </a:moveTo>
                  <a:cubicBezTo>
                    <a:pt x="280862" y="275429"/>
                    <a:pt x="254711" y="301580"/>
                    <a:pt x="254711" y="333840"/>
                  </a:cubicBezTo>
                  <a:cubicBezTo>
                    <a:pt x="254711" y="366100"/>
                    <a:pt x="280862" y="392251"/>
                    <a:pt x="313122" y="392251"/>
                  </a:cubicBezTo>
                  <a:lnTo>
                    <a:pt x="919489" y="392251"/>
                  </a:lnTo>
                  <a:cubicBezTo>
                    <a:pt x="951749" y="392251"/>
                    <a:pt x="977900" y="366100"/>
                    <a:pt x="977900" y="333840"/>
                  </a:cubicBezTo>
                  <a:cubicBezTo>
                    <a:pt x="977900" y="301580"/>
                    <a:pt x="951749" y="275429"/>
                    <a:pt x="919489" y="275429"/>
                  </a:cubicBezTo>
                  <a:close/>
                  <a:moveTo>
                    <a:pt x="53772" y="0"/>
                  </a:moveTo>
                  <a:lnTo>
                    <a:pt x="1184063" y="0"/>
                  </a:lnTo>
                  <a:cubicBezTo>
                    <a:pt x="1213760" y="0"/>
                    <a:pt x="1237835" y="24075"/>
                    <a:pt x="1237835" y="53772"/>
                  </a:cubicBezTo>
                  <a:lnTo>
                    <a:pt x="1237835" y="1045935"/>
                  </a:lnTo>
                  <a:lnTo>
                    <a:pt x="727646" y="1045935"/>
                  </a:lnTo>
                  <a:cubicBezTo>
                    <a:pt x="685969" y="1045935"/>
                    <a:pt x="652144" y="1079760"/>
                    <a:pt x="652144" y="1121438"/>
                  </a:cubicBezTo>
                  <a:lnTo>
                    <a:pt x="652144" y="1564154"/>
                  </a:lnTo>
                  <a:lnTo>
                    <a:pt x="53772" y="1564154"/>
                  </a:lnTo>
                  <a:cubicBezTo>
                    <a:pt x="24075" y="1564154"/>
                    <a:pt x="0" y="1540079"/>
                    <a:pt x="0" y="1510382"/>
                  </a:cubicBezTo>
                  <a:lnTo>
                    <a:pt x="0" y="53772"/>
                  </a:lnTo>
                  <a:cubicBezTo>
                    <a:pt x="0" y="24075"/>
                    <a:pt x="24075" y="0"/>
                    <a:pt x="5377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noAutofit/>
            </a:bodyP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105" name="任意多边形: 形状 240"/>
            <p:cNvSpPr/>
            <p:nvPr/>
          </p:nvSpPr>
          <p:spPr>
            <a:xfrm>
              <a:off x="2533727" y="7897906"/>
              <a:ext cx="211624" cy="211624"/>
            </a:xfrm>
            <a:custGeom>
              <a:avLst/>
              <a:gdLst>
                <a:gd name="connsiteX0" fmla="*/ 0 w 933174"/>
                <a:gd name="connsiteY0" fmla="*/ 63500 h 933174"/>
                <a:gd name="connsiteX1" fmla="*/ 0 w 933174"/>
                <a:gd name="connsiteY1" fmla="*/ 869550 h 933174"/>
                <a:gd name="connsiteX2" fmla="*/ 108401 w 933174"/>
                <a:gd name="connsiteY2" fmla="*/ 914451 h 933174"/>
                <a:gd name="connsiteX3" fmla="*/ 914451 w 933174"/>
                <a:gd name="connsiteY3" fmla="*/ 108401 h 933174"/>
                <a:gd name="connsiteX4" fmla="*/ 869549 w 933174"/>
                <a:gd name="connsiteY4" fmla="*/ 0 h 933174"/>
                <a:gd name="connsiteX5" fmla="*/ 63500 w 933174"/>
                <a:gd name="connsiteY5" fmla="*/ 0 h 933174"/>
                <a:gd name="connsiteX6" fmla="*/ 0 w 933174"/>
                <a:gd name="connsiteY6" fmla="*/ 63500 h 93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174" h="933174">
                  <a:moveTo>
                    <a:pt x="0" y="63500"/>
                  </a:moveTo>
                  <a:lnTo>
                    <a:pt x="0" y="869550"/>
                  </a:lnTo>
                  <a:cubicBezTo>
                    <a:pt x="0" y="926118"/>
                    <a:pt x="68401" y="954451"/>
                    <a:pt x="108401" y="914451"/>
                  </a:cubicBezTo>
                  <a:lnTo>
                    <a:pt x="914451" y="108401"/>
                  </a:lnTo>
                  <a:cubicBezTo>
                    <a:pt x="954451" y="68401"/>
                    <a:pt x="926118" y="0"/>
                    <a:pt x="869549" y="0"/>
                  </a:cubicBezTo>
                  <a:lnTo>
                    <a:pt x="63500" y="0"/>
                  </a:lnTo>
                  <a:cubicBezTo>
                    <a:pt x="28448" y="0"/>
                    <a:pt x="0" y="28448"/>
                    <a:pt x="0" y="63500"/>
                  </a:cubicBezTo>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grpSp>
      <p:sp>
        <p:nvSpPr>
          <p:cNvPr id="18" name="图形 90" descr="剪贴板"/>
          <p:cNvSpPr/>
          <p:nvPr/>
        </p:nvSpPr>
        <p:spPr>
          <a:xfrm>
            <a:off x="8838272" y="3742762"/>
            <a:ext cx="619859" cy="783268"/>
          </a:xfrm>
          <a:custGeom>
            <a:avLst/>
            <a:gdLst>
              <a:gd name="connsiteX0" fmla="*/ 1204701 w 1333775"/>
              <a:gd name="connsiteY0" fmla="*/ 1591926 h 1721000"/>
              <a:gd name="connsiteX1" fmla="*/ 129075 w 1333775"/>
              <a:gd name="connsiteY1" fmla="*/ 1591926 h 1721000"/>
              <a:gd name="connsiteX2" fmla="*/ 129075 w 1333775"/>
              <a:gd name="connsiteY2" fmla="*/ 258150 h 1721000"/>
              <a:gd name="connsiteX3" fmla="*/ 365713 w 1333775"/>
              <a:gd name="connsiteY3" fmla="*/ 258150 h 1721000"/>
              <a:gd name="connsiteX4" fmla="*/ 365713 w 1333775"/>
              <a:gd name="connsiteY4" fmla="*/ 387225 h 1721000"/>
              <a:gd name="connsiteX5" fmla="*/ 968063 w 1333775"/>
              <a:gd name="connsiteY5" fmla="*/ 387225 h 1721000"/>
              <a:gd name="connsiteX6" fmla="*/ 968063 w 1333775"/>
              <a:gd name="connsiteY6" fmla="*/ 258150 h 1721000"/>
              <a:gd name="connsiteX7" fmla="*/ 1204701 w 1333775"/>
              <a:gd name="connsiteY7" fmla="*/ 258150 h 1721000"/>
              <a:gd name="connsiteX8" fmla="*/ 1204701 w 1333775"/>
              <a:gd name="connsiteY8" fmla="*/ 1591926 h 1721000"/>
              <a:gd name="connsiteX9" fmla="*/ 666888 w 1333775"/>
              <a:gd name="connsiteY9" fmla="*/ 86050 h 1721000"/>
              <a:gd name="connsiteX10" fmla="*/ 731425 w 1333775"/>
              <a:gd name="connsiteY10" fmla="*/ 150588 h 1721000"/>
              <a:gd name="connsiteX11" fmla="*/ 666888 w 1333775"/>
              <a:gd name="connsiteY11" fmla="*/ 215125 h 1721000"/>
              <a:gd name="connsiteX12" fmla="*/ 602350 w 1333775"/>
              <a:gd name="connsiteY12" fmla="*/ 150588 h 1721000"/>
              <a:gd name="connsiteX13" fmla="*/ 621712 w 1333775"/>
              <a:gd name="connsiteY13" fmla="*/ 105411 h 1721000"/>
              <a:gd name="connsiteX14" fmla="*/ 666888 w 1333775"/>
              <a:gd name="connsiteY14" fmla="*/ 86050 h 1721000"/>
              <a:gd name="connsiteX15" fmla="*/ 1247726 w 1333775"/>
              <a:gd name="connsiteY15" fmla="*/ 129075 h 1721000"/>
              <a:gd name="connsiteX16" fmla="*/ 882013 w 1333775"/>
              <a:gd name="connsiteY16" fmla="*/ 129075 h 1721000"/>
              <a:gd name="connsiteX17" fmla="*/ 882013 w 1333775"/>
              <a:gd name="connsiteY17" fmla="*/ 86050 h 1721000"/>
              <a:gd name="connsiteX18" fmla="*/ 795963 w 1333775"/>
              <a:gd name="connsiteY18" fmla="*/ 0 h 1721000"/>
              <a:gd name="connsiteX19" fmla="*/ 537813 w 1333775"/>
              <a:gd name="connsiteY19" fmla="*/ 0 h 1721000"/>
              <a:gd name="connsiteX20" fmla="*/ 451763 w 1333775"/>
              <a:gd name="connsiteY20" fmla="*/ 86050 h 1721000"/>
              <a:gd name="connsiteX21" fmla="*/ 451763 w 1333775"/>
              <a:gd name="connsiteY21" fmla="*/ 129075 h 1721000"/>
              <a:gd name="connsiteX22" fmla="*/ 86050 w 1333775"/>
              <a:gd name="connsiteY22" fmla="*/ 129075 h 1721000"/>
              <a:gd name="connsiteX23" fmla="*/ 0 w 1333775"/>
              <a:gd name="connsiteY23" fmla="*/ 215125 h 1721000"/>
              <a:gd name="connsiteX24" fmla="*/ 0 w 1333775"/>
              <a:gd name="connsiteY24" fmla="*/ 1634951 h 1721000"/>
              <a:gd name="connsiteX25" fmla="*/ 86050 w 1333775"/>
              <a:gd name="connsiteY25" fmla="*/ 1721001 h 1721000"/>
              <a:gd name="connsiteX26" fmla="*/ 1247726 w 1333775"/>
              <a:gd name="connsiteY26" fmla="*/ 1721001 h 1721000"/>
              <a:gd name="connsiteX27" fmla="*/ 1333776 w 1333775"/>
              <a:gd name="connsiteY27" fmla="*/ 1634951 h 1721000"/>
              <a:gd name="connsiteX28" fmla="*/ 1333776 w 1333775"/>
              <a:gd name="connsiteY28" fmla="*/ 215125 h 1721000"/>
              <a:gd name="connsiteX29" fmla="*/ 1247726 w 1333775"/>
              <a:gd name="connsiteY29" fmla="*/ 129075 h 172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3775" h="1721000">
                <a:moveTo>
                  <a:pt x="1204701" y="1591926"/>
                </a:moveTo>
                <a:lnTo>
                  <a:pt x="129075" y="1591926"/>
                </a:lnTo>
                <a:lnTo>
                  <a:pt x="129075" y="258150"/>
                </a:lnTo>
                <a:lnTo>
                  <a:pt x="365713" y="258150"/>
                </a:lnTo>
                <a:lnTo>
                  <a:pt x="365713" y="387225"/>
                </a:lnTo>
                <a:lnTo>
                  <a:pt x="968063" y="387225"/>
                </a:lnTo>
                <a:lnTo>
                  <a:pt x="968063" y="258150"/>
                </a:lnTo>
                <a:lnTo>
                  <a:pt x="1204701" y="258150"/>
                </a:lnTo>
                <a:lnTo>
                  <a:pt x="1204701" y="1591926"/>
                </a:lnTo>
                <a:close/>
                <a:moveTo>
                  <a:pt x="666888" y="86050"/>
                </a:moveTo>
                <a:cubicBezTo>
                  <a:pt x="703459" y="86050"/>
                  <a:pt x="731425" y="114016"/>
                  <a:pt x="731425" y="150588"/>
                </a:cubicBezTo>
                <a:cubicBezTo>
                  <a:pt x="731425" y="187159"/>
                  <a:pt x="703459" y="215125"/>
                  <a:pt x="666888" y="215125"/>
                </a:cubicBezTo>
                <a:cubicBezTo>
                  <a:pt x="630317" y="215125"/>
                  <a:pt x="602350" y="187159"/>
                  <a:pt x="602350" y="150588"/>
                </a:cubicBezTo>
                <a:cubicBezTo>
                  <a:pt x="602350" y="133378"/>
                  <a:pt x="608804" y="116168"/>
                  <a:pt x="621712" y="105411"/>
                </a:cubicBezTo>
                <a:cubicBezTo>
                  <a:pt x="632468" y="92504"/>
                  <a:pt x="649678" y="86050"/>
                  <a:pt x="666888" y="86050"/>
                </a:cubicBezTo>
                <a:close/>
                <a:moveTo>
                  <a:pt x="1247726" y="129075"/>
                </a:moveTo>
                <a:lnTo>
                  <a:pt x="882013" y="129075"/>
                </a:lnTo>
                <a:lnTo>
                  <a:pt x="882013" y="86050"/>
                </a:lnTo>
                <a:cubicBezTo>
                  <a:pt x="882013" y="38723"/>
                  <a:pt x="843290" y="0"/>
                  <a:pt x="795963" y="0"/>
                </a:cubicBezTo>
                <a:lnTo>
                  <a:pt x="537813" y="0"/>
                </a:lnTo>
                <a:cubicBezTo>
                  <a:pt x="490485" y="0"/>
                  <a:pt x="451763" y="38723"/>
                  <a:pt x="451763" y="86050"/>
                </a:cubicBezTo>
                <a:lnTo>
                  <a:pt x="451763" y="129075"/>
                </a:lnTo>
                <a:lnTo>
                  <a:pt x="86050" y="129075"/>
                </a:lnTo>
                <a:cubicBezTo>
                  <a:pt x="38723" y="129075"/>
                  <a:pt x="0" y="167798"/>
                  <a:pt x="0" y="215125"/>
                </a:cubicBezTo>
                <a:lnTo>
                  <a:pt x="0" y="1634951"/>
                </a:lnTo>
                <a:cubicBezTo>
                  <a:pt x="0" y="1682278"/>
                  <a:pt x="38723" y="1721001"/>
                  <a:pt x="86050" y="1721001"/>
                </a:cubicBezTo>
                <a:lnTo>
                  <a:pt x="1247726" y="1721001"/>
                </a:lnTo>
                <a:cubicBezTo>
                  <a:pt x="1295053" y="1721001"/>
                  <a:pt x="1333776" y="1682278"/>
                  <a:pt x="1333776" y="1634951"/>
                </a:cubicBezTo>
                <a:lnTo>
                  <a:pt x="1333776" y="215125"/>
                </a:lnTo>
                <a:cubicBezTo>
                  <a:pt x="1333776" y="167798"/>
                  <a:pt x="1295053" y="129075"/>
                  <a:pt x="1247726" y="129075"/>
                </a:cubicBezTo>
                <a:close/>
              </a:path>
            </a:pathLst>
          </a:custGeom>
          <a:solidFill>
            <a:schemeClr val="tx1"/>
          </a:solidFill>
          <a:ln w="21431"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9014517" y="3965458"/>
            <a:ext cx="289428" cy="440920"/>
            <a:chOff x="8803828" y="9704386"/>
            <a:chExt cx="1133451" cy="1763199"/>
          </a:xfrm>
          <a:solidFill>
            <a:schemeClr val="tx1"/>
          </a:solidFill>
        </p:grpSpPr>
        <p:sp>
          <p:nvSpPr>
            <p:cNvPr id="95" name="任意多边形: 形状 231"/>
            <p:cNvSpPr/>
            <p:nvPr/>
          </p:nvSpPr>
          <p:spPr>
            <a:xfrm>
              <a:off x="8803828" y="9704386"/>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96" name="任意多边形: 形状 232"/>
            <p:cNvSpPr/>
            <p:nvPr/>
          </p:nvSpPr>
          <p:spPr>
            <a:xfrm>
              <a:off x="9307562" y="9767361"/>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97" name="任意多边形: 形状 233"/>
            <p:cNvSpPr/>
            <p:nvPr/>
          </p:nvSpPr>
          <p:spPr>
            <a:xfrm>
              <a:off x="8803828" y="10208161"/>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98" name="任意多边形: 形状 234"/>
            <p:cNvSpPr/>
            <p:nvPr/>
          </p:nvSpPr>
          <p:spPr>
            <a:xfrm>
              <a:off x="9307562" y="10271135"/>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99" name="任意多边形: 形状 235"/>
            <p:cNvSpPr/>
            <p:nvPr/>
          </p:nvSpPr>
          <p:spPr>
            <a:xfrm>
              <a:off x="8803828" y="10711935"/>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100" name="任意多边形: 形状 236"/>
            <p:cNvSpPr/>
            <p:nvPr/>
          </p:nvSpPr>
          <p:spPr>
            <a:xfrm>
              <a:off x="9307562" y="10774910"/>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101" name="任意多边形: 形状 237"/>
            <p:cNvSpPr/>
            <p:nvPr/>
          </p:nvSpPr>
          <p:spPr>
            <a:xfrm>
              <a:off x="8803828" y="11215702"/>
              <a:ext cx="251885" cy="251883"/>
            </a:xfrm>
            <a:custGeom>
              <a:avLst/>
              <a:gdLst>
                <a:gd name="connsiteX0" fmla="*/ 0 w 138399"/>
                <a:gd name="connsiteY0" fmla="*/ 0 h 138399"/>
                <a:gd name="connsiteX1" fmla="*/ 138399 w 138399"/>
                <a:gd name="connsiteY1" fmla="*/ 0 h 138399"/>
                <a:gd name="connsiteX2" fmla="*/ 138399 w 138399"/>
                <a:gd name="connsiteY2" fmla="*/ 138399 h 138399"/>
                <a:gd name="connsiteX3" fmla="*/ 0 w 138399"/>
                <a:gd name="connsiteY3" fmla="*/ 138399 h 138399"/>
              </a:gdLst>
              <a:ahLst/>
              <a:cxnLst>
                <a:cxn ang="0">
                  <a:pos x="connsiteX0" y="connsiteY0"/>
                </a:cxn>
                <a:cxn ang="0">
                  <a:pos x="connsiteX1" y="connsiteY1"/>
                </a:cxn>
                <a:cxn ang="0">
                  <a:pos x="connsiteX2" y="connsiteY2"/>
                </a:cxn>
                <a:cxn ang="0">
                  <a:pos x="connsiteX3" y="connsiteY3"/>
                </a:cxn>
              </a:cxnLst>
              <a:rect l="l" t="t" r="r" b="b"/>
              <a:pathLst>
                <a:path w="138399" h="138399">
                  <a:moveTo>
                    <a:pt x="0" y="0"/>
                  </a:moveTo>
                  <a:lnTo>
                    <a:pt x="138399" y="0"/>
                  </a:lnTo>
                  <a:lnTo>
                    <a:pt x="138399" y="138399"/>
                  </a:lnTo>
                  <a:lnTo>
                    <a:pt x="0" y="138399"/>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102" name="任意多边形: 形状 238"/>
            <p:cNvSpPr/>
            <p:nvPr/>
          </p:nvSpPr>
          <p:spPr>
            <a:xfrm>
              <a:off x="9307562" y="11278677"/>
              <a:ext cx="629717" cy="125938"/>
            </a:xfrm>
            <a:custGeom>
              <a:avLst/>
              <a:gdLst>
                <a:gd name="connsiteX0" fmla="*/ 0 w 345997"/>
                <a:gd name="connsiteY0" fmla="*/ 0 h 69199"/>
                <a:gd name="connsiteX1" fmla="*/ 345998 w 345997"/>
                <a:gd name="connsiteY1" fmla="*/ 0 h 69199"/>
                <a:gd name="connsiteX2" fmla="*/ 345998 w 345997"/>
                <a:gd name="connsiteY2" fmla="*/ 69200 h 69199"/>
                <a:gd name="connsiteX3" fmla="*/ 0 w 345997"/>
                <a:gd name="connsiteY3" fmla="*/ 69200 h 69199"/>
              </a:gdLst>
              <a:ahLst/>
              <a:cxnLst>
                <a:cxn ang="0">
                  <a:pos x="connsiteX0" y="connsiteY0"/>
                </a:cxn>
                <a:cxn ang="0">
                  <a:pos x="connsiteX1" y="connsiteY1"/>
                </a:cxn>
                <a:cxn ang="0">
                  <a:pos x="connsiteX2" y="connsiteY2"/>
                </a:cxn>
                <a:cxn ang="0">
                  <a:pos x="connsiteX3" y="connsiteY3"/>
                </a:cxn>
              </a:cxnLst>
              <a:rect l="l" t="t" r="r" b="b"/>
              <a:pathLst>
                <a:path w="345997" h="69199">
                  <a:moveTo>
                    <a:pt x="0" y="0"/>
                  </a:moveTo>
                  <a:lnTo>
                    <a:pt x="345998" y="0"/>
                  </a:lnTo>
                  <a:lnTo>
                    <a:pt x="345998" y="69200"/>
                  </a:lnTo>
                  <a:lnTo>
                    <a:pt x="0" y="69200"/>
                  </a:lnTo>
                  <a:close/>
                </a:path>
              </a:pathLst>
            </a:custGeom>
            <a:grpFill/>
            <a:ln w="17264"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cxnSp>
        <p:nvCxnSpPr>
          <p:cNvPr id="20" name="直接箭头连接符 19"/>
          <p:cNvCxnSpPr/>
          <p:nvPr/>
        </p:nvCxnSpPr>
        <p:spPr>
          <a:xfrm flipV="1">
            <a:off x="4024428" y="4138677"/>
            <a:ext cx="4534677" cy="15747"/>
          </a:xfrm>
          <a:prstGeom prst="straightConnector1">
            <a:avLst/>
          </a:prstGeom>
          <a:ln w="11557">
            <a:solidFill>
              <a:srgbClr val="2E75B6"/>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9905560" y="4138677"/>
            <a:ext cx="5810069" cy="0"/>
          </a:xfrm>
          <a:prstGeom prst="straightConnector1">
            <a:avLst/>
          </a:prstGeom>
          <a:ln w="11557">
            <a:solidFill>
              <a:srgbClr val="FF0000"/>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22" name="直接箭头连接符 21"/>
          <p:cNvCxnSpPr/>
          <p:nvPr/>
        </p:nvCxnSpPr>
        <p:spPr>
          <a:xfrm flipV="1">
            <a:off x="9143146" y="5279431"/>
            <a:ext cx="5" cy="4957565"/>
          </a:xfrm>
          <a:prstGeom prst="straightConnector1">
            <a:avLst/>
          </a:prstGeom>
          <a:ln w="11557">
            <a:solidFill>
              <a:srgbClr val="00B050"/>
            </a:solidFill>
            <a:tailEnd type="triangle"/>
          </a:ln>
          <a:effectLst/>
        </p:spPr>
        <p:style>
          <a:lnRef idx="1">
            <a:schemeClr val="accent1"/>
          </a:lnRef>
          <a:fillRef idx="0">
            <a:schemeClr val="accent1"/>
          </a:fillRef>
          <a:effectRef idx="0">
            <a:schemeClr val="accent1"/>
          </a:effectRef>
          <a:fontRef idx="minor">
            <a:schemeClr val="tx1"/>
          </a:fontRef>
        </p:style>
      </p:cxnSp>
      <p:sp>
        <p:nvSpPr>
          <p:cNvPr id="23" name="TextBox 35"/>
          <p:cNvSpPr txBox="1"/>
          <p:nvPr/>
        </p:nvSpPr>
        <p:spPr>
          <a:xfrm>
            <a:off x="16254197" y="6336326"/>
            <a:ext cx="1273175"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2</a:t>
            </a:r>
            <a:endParaRPr lang="zh-CN" altLang="en-US" sz="2800" dirty="0">
              <a:latin typeface="微软雅黑 Light" panose="020B0502040204020203" pitchFamily="34" charset="-122"/>
              <a:ea typeface="微软雅黑 Light" panose="020B0502040204020203" pitchFamily="34" charset="-122"/>
            </a:endParaRPr>
          </a:p>
        </p:txBody>
      </p:sp>
      <p:sp>
        <p:nvSpPr>
          <p:cNvPr id="24" name="TextBox 38"/>
          <p:cNvSpPr txBox="1"/>
          <p:nvPr/>
        </p:nvSpPr>
        <p:spPr>
          <a:xfrm>
            <a:off x="18566095" y="6336326"/>
            <a:ext cx="1422400" cy="430530"/>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25" name="组合 24"/>
          <p:cNvGrpSpPr/>
          <p:nvPr/>
        </p:nvGrpSpPr>
        <p:grpSpPr>
          <a:xfrm>
            <a:off x="16093590" y="5167647"/>
            <a:ext cx="1434117" cy="976569"/>
            <a:chOff x="12856266" y="610307"/>
            <a:chExt cx="5212250" cy="3549314"/>
          </a:xfrm>
          <a:solidFill>
            <a:schemeClr val="tx1"/>
          </a:solidFill>
        </p:grpSpPr>
        <p:sp>
          <p:nvSpPr>
            <p:cNvPr id="84" name="任意多边形: 形状 218"/>
            <p:cNvSpPr/>
            <p:nvPr/>
          </p:nvSpPr>
          <p:spPr>
            <a:xfrm>
              <a:off x="15481234" y="610307"/>
              <a:ext cx="986500" cy="1859058"/>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5" name="任意多边形: 形状 219"/>
            <p:cNvSpPr/>
            <p:nvPr/>
          </p:nvSpPr>
          <p:spPr>
            <a:xfrm>
              <a:off x="12856266" y="1270356"/>
              <a:ext cx="5212214" cy="2473204"/>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6" name="任意多边形: 形状 220"/>
            <p:cNvSpPr/>
            <p:nvPr/>
          </p:nvSpPr>
          <p:spPr>
            <a:xfrm>
              <a:off x="12867860" y="1339706"/>
              <a:ext cx="2126490" cy="1687326"/>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7" name="任意多边形: 形状 221"/>
            <p:cNvSpPr/>
            <p:nvPr/>
          </p:nvSpPr>
          <p:spPr>
            <a:xfrm>
              <a:off x="12867856" y="38360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8" name="任意多边形: 形状 222"/>
            <p:cNvSpPr/>
            <p:nvPr/>
          </p:nvSpPr>
          <p:spPr>
            <a:xfrm>
              <a:off x="15077078" y="2775563"/>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9" name="任意多边形: 形状 223"/>
            <p:cNvSpPr/>
            <p:nvPr/>
          </p:nvSpPr>
          <p:spPr>
            <a:xfrm>
              <a:off x="17305696" y="161308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90" name="任意多边形: 形状 224"/>
            <p:cNvSpPr/>
            <p:nvPr/>
          </p:nvSpPr>
          <p:spPr>
            <a:xfrm>
              <a:off x="15880098" y="246570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91" name="任意多边形: 形状 225"/>
            <p:cNvSpPr/>
            <p:nvPr/>
          </p:nvSpPr>
          <p:spPr>
            <a:xfrm>
              <a:off x="15938820" y="260743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92" name="任意多边形: 形状 226"/>
            <p:cNvSpPr/>
            <p:nvPr/>
          </p:nvSpPr>
          <p:spPr>
            <a:xfrm>
              <a:off x="17781012" y="110704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93" name="任意多边形: 形状 227"/>
            <p:cNvSpPr/>
            <p:nvPr/>
          </p:nvSpPr>
          <p:spPr>
            <a:xfrm>
              <a:off x="17781012" y="992883"/>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94" name="任意多边形: 形状 228"/>
            <p:cNvSpPr/>
            <p:nvPr/>
          </p:nvSpPr>
          <p:spPr>
            <a:xfrm>
              <a:off x="17781012" y="82487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grpSp>
      <p:grpSp>
        <p:nvGrpSpPr>
          <p:cNvPr id="26" name="图形 117" descr="月历"/>
          <p:cNvGrpSpPr/>
          <p:nvPr/>
        </p:nvGrpSpPr>
        <p:grpSpPr>
          <a:xfrm>
            <a:off x="18853007" y="5226684"/>
            <a:ext cx="868149" cy="868149"/>
            <a:chOff x="25979431" y="1683755"/>
            <a:chExt cx="3155264" cy="3155254"/>
          </a:xfrm>
          <a:solidFill>
            <a:schemeClr val="tx1"/>
          </a:solidFill>
        </p:grpSpPr>
        <p:sp>
          <p:nvSpPr>
            <p:cNvPr id="82" name="任意多边形: 形状 216"/>
            <p:cNvSpPr/>
            <p:nvPr/>
          </p:nvSpPr>
          <p:spPr>
            <a:xfrm>
              <a:off x="25979431" y="2240562"/>
              <a:ext cx="3155264" cy="2598447"/>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83" name="任意多边形: 形状 217"/>
            <p:cNvSpPr/>
            <p:nvPr/>
          </p:nvSpPr>
          <p:spPr>
            <a:xfrm>
              <a:off x="25979431" y="1683755"/>
              <a:ext cx="3155264" cy="371206"/>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cxnSp>
        <p:nvCxnSpPr>
          <p:cNvPr id="27" name="直接箭头连接符 26"/>
          <p:cNvCxnSpPr/>
          <p:nvPr/>
        </p:nvCxnSpPr>
        <p:spPr>
          <a:xfrm>
            <a:off x="17701930" y="5712598"/>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grpSp>
        <p:nvGrpSpPr>
          <p:cNvPr id="28" name="组合 27"/>
          <p:cNvGrpSpPr/>
          <p:nvPr/>
        </p:nvGrpSpPr>
        <p:grpSpPr>
          <a:xfrm>
            <a:off x="16093590" y="2948915"/>
            <a:ext cx="1434117" cy="976567"/>
            <a:chOff x="12856266" y="-3022881"/>
            <a:chExt cx="5212250" cy="3549302"/>
          </a:xfrm>
          <a:solidFill>
            <a:schemeClr val="tx1"/>
          </a:solidFill>
        </p:grpSpPr>
        <p:sp>
          <p:nvSpPr>
            <p:cNvPr id="71" name="任意多边形: 形状 205"/>
            <p:cNvSpPr/>
            <p:nvPr/>
          </p:nvSpPr>
          <p:spPr>
            <a:xfrm>
              <a:off x="15481234" y="-3022881"/>
              <a:ext cx="986500" cy="1859056"/>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2" name="任意多边形: 形状 206"/>
            <p:cNvSpPr/>
            <p:nvPr/>
          </p:nvSpPr>
          <p:spPr>
            <a:xfrm>
              <a:off x="12856266" y="-2362840"/>
              <a:ext cx="5212214" cy="2473201"/>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3" name="任意多边形: 形状 207"/>
            <p:cNvSpPr/>
            <p:nvPr/>
          </p:nvSpPr>
          <p:spPr>
            <a:xfrm>
              <a:off x="12867860" y="-2293498"/>
              <a:ext cx="2126490" cy="1687324"/>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4" name="任意多边形: 形状 208"/>
            <p:cNvSpPr/>
            <p:nvPr/>
          </p:nvSpPr>
          <p:spPr>
            <a:xfrm>
              <a:off x="12867856" y="202822"/>
              <a:ext cx="5200660" cy="323599"/>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5" name="任意多边形: 形状 209"/>
            <p:cNvSpPr/>
            <p:nvPr/>
          </p:nvSpPr>
          <p:spPr>
            <a:xfrm>
              <a:off x="15077078" y="-857632"/>
              <a:ext cx="1570976" cy="237033"/>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6" name="任意多边形: 形状 210"/>
            <p:cNvSpPr/>
            <p:nvPr/>
          </p:nvSpPr>
          <p:spPr>
            <a:xfrm>
              <a:off x="17305696" y="-2020117"/>
              <a:ext cx="531624" cy="366998"/>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7" name="任意多边形: 形状 211"/>
            <p:cNvSpPr/>
            <p:nvPr/>
          </p:nvSpPr>
          <p:spPr>
            <a:xfrm>
              <a:off x="15880098" y="-116749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8" name="任意多边形: 形状 212"/>
            <p:cNvSpPr/>
            <p:nvPr/>
          </p:nvSpPr>
          <p:spPr>
            <a:xfrm>
              <a:off x="15938820" y="-1025773"/>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9" name="任意多边形: 形状 213"/>
            <p:cNvSpPr/>
            <p:nvPr/>
          </p:nvSpPr>
          <p:spPr>
            <a:xfrm>
              <a:off x="17781012" y="-2526155"/>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0" name="任意多边形: 形状 214"/>
            <p:cNvSpPr/>
            <p:nvPr/>
          </p:nvSpPr>
          <p:spPr>
            <a:xfrm>
              <a:off x="17781012" y="-2640320"/>
              <a:ext cx="200703" cy="83208"/>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81" name="任意多边形: 形状 215"/>
            <p:cNvSpPr/>
            <p:nvPr/>
          </p:nvSpPr>
          <p:spPr>
            <a:xfrm>
              <a:off x="17781012" y="-2808320"/>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grpSp>
      <p:grpSp>
        <p:nvGrpSpPr>
          <p:cNvPr id="29" name="组合 28"/>
          <p:cNvGrpSpPr/>
          <p:nvPr/>
        </p:nvGrpSpPr>
        <p:grpSpPr>
          <a:xfrm>
            <a:off x="16093590" y="7392944"/>
            <a:ext cx="1434117" cy="976567"/>
            <a:chOff x="12856266" y="4254246"/>
            <a:chExt cx="5212250" cy="3549297"/>
          </a:xfrm>
          <a:solidFill>
            <a:schemeClr val="tx1"/>
          </a:solidFill>
        </p:grpSpPr>
        <p:sp>
          <p:nvSpPr>
            <p:cNvPr id="60" name="任意多边形: 形状 194"/>
            <p:cNvSpPr/>
            <p:nvPr/>
          </p:nvSpPr>
          <p:spPr>
            <a:xfrm>
              <a:off x="15481234" y="4254246"/>
              <a:ext cx="986500" cy="1859054"/>
            </a:xfrm>
            <a:custGeom>
              <a:avLst/>
              <a:gdLst>
                <a:gd name="connsiteX0" fmla="*/ 329407 w 542033"/>
                <a:gd name="connsiteY0" fmla="*/ 754230 h 1021459"/>
                <a:gd name="connsiteX1" fmla="*/ 329407 w 542033"/>
                <a:gd name="connsiteY1" fmla="*/ 855925 h 1021459"/>
                <a:gd name="connsiteX2" fmla="*/ 473423 w 542033"/>
                <a:gd name="connsiteY2" fmla="*/ 855925 h 1021459"/>
                <a:gd name="connsiteX3" fmla="*/ 473423 w 542033"/>
                <a:gd name="connsiteY3" fmla="*/ 754230 h 1021459"/>
                <a:gd name="connsiteX4" fmla="*/ 329407 w 542033"/>
                <a:gd name="connsiteY4" fmla="*/ 665910 h 1021459"/>
                <a:gd name="connsiteX5" fmla="*/ 329407 w 542033"/>
                <a:gd name="connsiteY5" fmla="*/ 740956 h 1021459"/>
                <a:gd name="connsiteX6" fmla="*/ 473423 w 542033"/>
                <a:gd name="connsiteY6" fmla="*/ 740956 h 1021459"/>
                <a:gd name="connsiteX7" fmla="*/ 473423 w 542033"/>
                <a:gd name="connsiteY7" fmla="*/ 665910 h 1021459"/>
                <a:gd name="connsiteX8" fmla="*/ 0 w 542033"/>
                <a:gd name="connsiteY8" fmla="*/ 0 h 1021459"/>
                <a:gd name="connsiteX9" fmla="*/ 542033 w 542033"/>
                <a:gd name="connsiteY9" fmla="*/ 0 h 1021459"/>
                <a:gd name="connsiteX10" fmla="*/ 542033 w 542033"/>
                <a:gd name="connsiteY10" fmla="*/ 1021459 h 1021459"/>
                <a:gd name="connsiteX11" fmla="*/ 0 w 542033"/>
                <a:gd name="connsiteY11" fmla="*/ 1021459 h 102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2033" h="1021459">
                  <a:moveTo>
                    <a:pt x="329407" y="754230"/>
                  </a:moveTo>
                  <a:lnTo>
                    <a:pt x="329407" y="855925"/>
                  </a:lnTo>
                  <a:lnTo>
                    <a:pt x="473423" y="855925"/>
                  </a:lnTo>
                  <a:lnTo>
                    <a:pt x="473423" y="754230"/>
                  </a:lnTo>
                  <a:close/>
                  <a:moveTo>
                    <a:pt x="329407" y="665910"/>
                  </a:moveTo>
                  <a:lnTo>
                    <a:pt x="329407" y="740956"/>
                  </a:lnTo>
                  <a:lnTo>
                    <a:pt x="473423" y="740956"/>
                  </a:lnTo>
                  <a:lnTo>
                    <a:pt x="473423" y="665910"/>
                  </a:lnTo>
                  <a:close/>
                  <a:moveTo>
                    <a:pt x="0" y="0"/>
                  </a:moveTo>
                  <a:lnTo>
                    <a:pt x="542033" y="0"/>
                  </a:lnTo>
                  <a:lnTo>
                    <a:pt x="542033" y="1021459"/>
                  </a:lnTo>
                  <a:lnTo>
                    <a:pt x="0" y="1021459"/>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1" name="任意多边形: 形状 195"/>
            <p:cNvSpPr/>
            <p:nvPr/>
          </p:nvSpPr>
          <p:spPr>
            <a:xfrm>
              <a:off x="12856266" y="4914290"/>
              <a:ext cx="5212214" cy="2473198"/>
            </a:xfrm>
            <a:custGeom>
              <a:avLst/>
              <a:gdLst>
                <a:gd name="connsiteX0" fmla="*/ 2368550 w 2863850"/>
                <a:gd name="connsiteY0" fmla="*/ 850900 h 1358900"/>
                <a:gd name="connsiteX1" fmla="*/ 2368550 w 2863850"/>
                <a:gd name="connsiteY1" fmla="*/ 939800 h 1358900"/>
                <a:gd name="connsiteX2" fmla="*/ 2533650 w 2863850"/>
                <a:gd name="connsiteY2" fmla="*/ 939800 h 1358900"/>
                <a:gd name="connsiteX3" fmla="*/ 2533650 w 2863850"/>
                <a:gd name="connsiteY3" fmla="*/ 850900 h 1358900"/>
                <a:gd name="connsiteX4" fmla="*/ 2368550 w 2863850"/>
                <a:gd name="connsiteY4" fmla="*/ 101600 h 1358900"/>
                <a:gd name="connsiteX5" fmla="*/ 2368550 w 2863850"/>
                <a:gd name="connsiteY5" fmla="*/ 787400 h 1358900"/>
                <a:gd name="connsiteX6" fmla="*/ 2813050 w 2863850"/>
                <a:gd name="connsiteY6" fmla="*/ 787400 h 1358900"/>
                <a:gd name="connsiteX7" fmla="*/ 2813050 w 2863850"/>
                <a:gd name="connsiteY7" fmla="*/ 101600 h 1358900"/>
                <a:gd name="connsiteX8" fmla="*/ 2101850 w 2863850"/>
                <a:gd name="connsiteY8" fmla="*/ 0 h 1358900"/>
                <a:gd name="connsiteX9" fmla="*/ 2863850 w 2863850"/>
                <a:gd name="connsiteY9" fmla="*/ 0 h 1358900"/>
                <a:gd name="connsiteX10" fmla="*/ 2863850 w 2863850"/>
                <a:gd name="connsiteY10" fmla="*/ 1358900 h 1358900"/>
                <a:gd name="connsiteX11" fmla="*/ 5613 w 2863850"/>
                <a:gd name="connsiteY11" fmla="*/ 1358900 h 1358900"/>
                <a:gd name="connsiteX12" fmla="*/ 0 w 2863850"/>
                <a:gd name="connsiteY12" fmla="*/ 1009650 h 1358900"/>
                <a:gd name="connsiteX13" fmla="*/ 2101850 w 2863850"/>
                <a:gd name="connsiteY13" fmla="*/ 1015852 h 1358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3850" h="1358900">
                  <a:moveTo>
                    <a:pt x="2368550" y="850900"/>
                  </a:moveTo>
                  <a:lnTo>
                    <a:pt x="2368550" y="939800"/>
                  </a:lnTo>
                  <a:lnTo>
                    <a:pt x="2533650" y="939800"/>
                  </a:lnTo>
                  <a:lnTo>
                    <a:pt x="2533650" y="850900"/>
                  </a:lnTo>
                  <a:close/>
                  <a:moveTo>
                    <a:pt x="2368550" y="101600"/>
                  </a:moveTo>
                  <a:lnTo>
                    <a:pt x="2368550" y="787400"/>
                  </a:lnTo>
                  <a:lnTo>
                    <a:pt x="2813050" y="787400"/>
                  </a:lnTo>
                  <a:lnTo>
                    <a:pt x="2813050" y="101600"/>
                  </a:lnTo>
                  <a:close/>
                  <a:moveTo>
                    <a:pt x="2101850" y="0"/>
                  </a:moveTo>
                  <a:lnTo>
                    <a:pt x="2863850" y="0"/>
                  </a:lnTo>
                  <a:lnTo>
                    <a:pt x="2863850" y="1358900"/>
                  </a:lnTo>
                  <a:lnTo>
                    <a:pt x="5613" y="1358900"/>
                  </a:lnTo>
                  <a:lnTo>
                    <a:pt x="0" y="1009650"/>
                  </a:lnTo>
                  <a:lnTo>
                    <a:pt x="2101850" y="101585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2" name="任意多边形: 形状 196"/>
            <p:cNvSpPr/>
            <p:nvPr/>
          </p:nvSpPr>
          <p:spPr>
            <a:xfrm>
              <a:off x="12867860" y="4983636"/>
              <a:ext cx="2126490" cy="1687322"/>
            </a:xfrm>
            <a:custGeom>
              <a:avLst/>
              <a:gdLst>
                <a:gd name="connsiteX0" fmla="*/ 1036442 w 1168400"/>
                <a:gd name="connsiteY0" fmla="*/ 233807 h 927100"/>
                <a:gd name="connsiteX1" fmla="*/ 1036442 w 1168400"/>
                <a:gd name="connsiteY1" fmla="*/ 705106 h 927100"/>
                <a:gd name="connsiteX2" fmla="*/ 1082161 w 1168400"/>
                <a:gd name="connsiteY2" fmla="*/ 705106 h 927100"/>
                <a:gd name="connsiteX3" fmla="*/ 1082161 w 1168400"/>
                <a:gd name="connsiteY3" fmla="*/ 233807 h 927100"/>
                <a:gd name="connsiteX4" fmla="*/ 264432 w 1168400"/>
                <a:gd name="connsiteY4" fmla="*/ 191267 h 927100"/>
                <a:gd name="connsiteX5" fmla="*/ 73826 w 1168400"/>
                <a:gd name="connsiteY5" fmla="*/ 381873 h 927100"/>
                <a:gd name="connsiteX6" fmla="*/ 73826 w 1168400"/>
                <a:gd name="connsiteY6" fmla="*/ 549925 h 927100"/>
                <a:gd name="connsiteX7" fmla="*/ 264432 w 1168400"/>
                <a:gd name="connsiteY7" fmla="*/ 740531 h 927100"/>
                <a:gd name="connsiteX8" fmla="*/ 718598 w 1168400"/>
                <a:gd name="connsiteY8" fmla="*/ 740531 h 927100"/>
                <a:gd name="connsiteX9" fmla="*/ 909204 w 1168400"/>
                <a:gd name="connsiteY9" fmla="*/ 549925 h 927100"/>
                <a:gd name="connsiteX10" fmla="*/ 909204 w 1168400"/>
                <a:gd name="connsiteY10" fmla="*/ 381873 h 927100"/>
                <a:gd name="connsiteX11" fmla="*/ 718598 w 1168400"/>
                <a:gd name="connsiteY11" fmla="*/ 191267 h 927100"/>
                <a:gd name="connsiteX12" fmla="*/ 0 w 1168400"/>
                <a:gd name="connsiteY12" fmla="*/ 0 h 927100"/>
                <a:gd name="connsiteX13" fmla="*/ 1168400 w 1168400"/>
                <a:gd name="connsiteY13" fmla="*/ 0 h 927100"/>
                <a:gd name="connsiteX14" fmla="*/ 1168400 w 1168400"/>
                <a:gd name="connsiteY14" fmla="*/ 927100 h 927100"/>
                <a:gd name="connsiteX15" fmla="*/ 0 w 1168400"/>
                <a:gd name="connsiteY15" fmla="*/ 927100 h 92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00" h="927100">
                  <a:moveTo>
                    <a:pt x="1036442" y="233807"/>
                  </a:moveTo>
                  <a:lnTo>
                    <a:pt x="1036442" y="705106"/>
                  </a:lnTo>
                  <a:lnTo>
                    <a:pt x="1082161" y="705106"/>
                  </a:lnTo>
                  <a:lnTo>
                    <a:pt x="1082161" y="233807"/>
                  </a:lnTo>
                  <a:close/>
                  <a:moveTo>
                    <a:pt x="264432" y="191267"/>
                  </a:moveTo>
                  <a:cubicBezTo>
                    <a:pt x="159163" y="191267"/>
                    <a:pt x="73826" y="276604"/>
                    <a:pt x="73826" y="381873"/>
                  </a:cubicBezTo>
                  <a:lnTo>
                    <a:pt x="73826" y="549925"/>
                  </a:lnTo>
                  <a:cubicBezTo>
                    <a:pt x="73826" y="655194"/>
                    <a:pt x="159163" y="740531"/>
                    <a:pt x="264432" y="740531"/>
                  </a:cubicBezTo>
                  <a:lnTo>
                    <a:pt x="718598" y="740531"/>
                  </a:lnTo>
                  <a:cubicBezTo>
                    <a:pt x="823867" y="740531"/>
                    <a:pt x="909204" y="655194"/>
                    <a:pt x="909204" y="549925"/>
                  </a:cubicBezTo>
                  <a:lnTo>
                    <a:pt x="909204" y="381873"/>
                  </a:lnTo>
                  <a:cubicBezTo>
                    <a:pt x="909204" y="276604"/>
                    <a:pt x="823867" y="191267"/>
                    <a:pt x="718598" y="191267"/>
                  </a:cubicBezTo>
                  <a:close/>
                  <a:moveTo>
                    <a:pt x="0" y="0"/>
                  </a:moveTo>
                  <a:lnTo>
                    <a:pt x="1168400" y="0"/>
                  </a:lnTo>
                  <a:lnTo>
                    <a:pt x="1168400" y="927100"/>
                  </a:lnTo>
                  <a:lnTo>
                    <a:pt x="0" y="92710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3" name="任意多边形: 形状 197"/>
            <p:cNvSpPr/>
            <p:nvPr/>
          </p:nvSpPr>
          <p:spPr>
            <a:xfrm>
              <a:off x="12867856" y="7479945"/>
              <a:ext cx="5200660" cy="323598"/>
            </a:xfrm>
            <a:custGeom>
              <a:avLst/>
              <a:gdLst/>
              <a:ahLst/>
              <a:cxnLst/>
              <a:rect l="0" t="0" r="0" b="0"/>
              <a:pathLst>
                <a:path w="2857501" h="177801">
                  <a:moveTo>
                    <a:pt x="0" y="0"/>
                  </a:moveTo>
                  <a:lnTo>
                    <a:pt x="0" y="177800"/>
                  </a:lnTo>
                  <a:lnTo>
                    <a:pt x="889000" y="177800"/>
                  </a:lnTo>
                  <a:lnTo>
                    <a:pt x="889000" y="114300"/>
                  </a:lnTo>
                  <a:lnTo>
                    <a:pt x="1968500" y="114300"/>
                  </a:lnTo>
                  <a:lnTo>
                    <a:pt x="1968500" y="177800"/>
                  </a:lnTo>
                  <a:lnTo>
                    <a:pt x="2857500" y="177800"/>
                  </a:lnTo>
                  <a:lnTo>
                    <a:pt x="2857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4" name="任意多边形: 形状 198"/>
            <p:cNvSpPr/>
            <p:nvPr/>
          </p:nvSpPr>
          <p:spPr>
            <a:xfrm>
              <a:off x="15077078" y="6419492"/>
              <a:ext cx="1570976" cy="237032"/>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5" name="任意多边形: 形状 199"/>
            <p:cNvSpPr/>
            <p:nvPr/>
          </p:nvSpPr>
          <p:spPr>
            <a:xfrm>
              <a:off x="17305696" y="5257013"/>
              <a:ext cx="531624" cy="366997"/>
            </a:xfrm>
            <a:custGeom>
              <a:avLst/>
              <a:gdLst/>
              <a:ahLst/>
              <a:cxnLst/>
              <a:rect l="0" t="0" r="0" b="0"/>
              <a:pathLst>
                <a:path w="444501" h="685801">
                  <a:moveTo>
                    <a:pt x="0" y="0"/>
                  </a:moveTo>
                  <a:lnTo>
                    <a:pt x="0" y="685800"/>
                  </a:lnTo>
                  <a:lnTo>
                    <a:pt x="444500" y="685800"/>
                  </a:lnTo>
                  <a:lnTo>
                    <a:pt x="4445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6" name="任意多边形: 形状 200"/>
            <p:cNvSpPr/>
            <p:nvPr/>
          </p:nvSpPr>
          <p:spPr>
            <a:xfrm>
              <a:off x="15880098" y="610963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7" name="任意多边形: 形状 201"/>
            <p:cNvSpPr/>
            <p:nvPr/>
          </p:nvSpPr>
          <p:spPr>
            <a:xfrm>
              <a:off x="15938820" y="6251362"/>
              <a:ext cx="83215"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8" name="任意多边形: 形状 202"/>
            <p:cNvSpPr/>
            <p:nvPr/>
          </p:nvSpPr>
          <p:spPr>
            <a:xfrm>
              <a:off x="17781012" y="4750972"/>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69" name="任意多边形: 形状 203"/>
            <p:cNvSpPr/>
            <p:nvPr/>
          </p:nvSpPr>
          <p:spPr>
            <a:xfrm>
              <a:off x="17781012" y="4636813"/>
              <a:ext cx="200703" cy="83207"/>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70" name="任意多边形: 形状 204"/>
            <p:cNvSpPr/>
            <p:nvPr/>
          </p:nvSpPr>
          <p:spPr>
            <a:xfrm>
              <a:off x="17781012" y="4468817"/>
              <a:ext cx="200703" cy="141726"/>
            </a:xfrm>
            <a:custGeom>
              <a:avLst/>
              <a:gdLst/>
              <a:ahLst/>
              <a:cxnLst/>
              <a:rect l="0" t="0" r="0" b="0"/>
              <a:pathLst>
                <a:path w="1168401" h="927101">
                  <a:moveTo>
                    <a:pt x="0" y="0"/>
                  </a:moveTo>
                  <a:lnTo>
                    <a:pt x="0" y="927100"/>
                  </a:lnTo>
                  <a:lnTo>
                    <a:pt x="1168400" y="927100"/>
                  </a:lnTo>
                  <a:lnTo>
                    <a:pt x="1168400"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grpSp>
      <p:sp>
        <p:nvSpPr>
          <p:cNvPr id="30" name="TextBox 35"/>
          <p:cNvSpPr txBox="1"/>
          <p:nvPr/>
        </p:nvSpPr>
        <p:spPr>
          <a:xfrm>
            <a:off x="16254182" y="4030027"/>
            <a:ext cx="1273175"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1</a:t>
            </a:r>
            <a:endParaRPr lang="zh-CN" altLang="en-US" sz="2800" dirty="0">
              <a:latin typeface="微软雅黑 Light" panose="020B0502040204020203" pitchFamily="34" charset="-122"/>
              <a:ea typeface="微软雅黑 Light" panose="020B0502040204020203" pitchFamily="34" charset="-122"/>
            </a:endParaRPr>
          </a:p>
        </p:txBody>
      </p:sp>
      <p:sp>
        <p:nvSpPr>
          <p:cNvPr id="31" name="TextBox 35"/>
          <p:cNvSpPr txBox="1"/>
          <p:nvPr/>
        </p:nvSpPr>
        <p:spPr>
          <a:xfrm>
            <a:off x="16254196" y="8457556"/>
            <a:ext cx="1273175"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smtClean="0">
                <a:latin typeface="微软雅黑 Light" panose="020B0502040204020203" pitchFamily="34" charset="-122"/>
                <a:ea typeface="微软雅黑 Light" panose="020B0502040204020203" pitchFamily="34" charset="-122"/>
              </a:rPr>
              <a:t>工作站</a:t>
            </a:r>
            <a:r>
              <a:rPr lang="en-US" altLang="zh-CN" sz="2800" dirty="0" smtClean="0">
                <a:latin typeface="微软雅黑 Light" panose="020B0502040204020203" pitchFamily="34" charset="-122"/>
                <a:ea typeface="微软雅黑 Light" panose="020B0502040204020203" pitchFamily="34" charset="-122"/>
              </a:rPr>
              <a:t>3</a:t>
            </a:r>
            <a:endParaRPr lang="zh-CN" altLang="en-US" sz="2800" dirty="0">
              <a:latin typeface="微软雅黑 Light" panose="020B0502040204020203" pitchFamily="34" charset="-122"/>
              <a:ea typeface="微软雅黑 Light" panose="020B0502040204020203" pitchFamily="34" charset="-122"/>
            </a:endParaRPr>
          </a:p>
        </p:txBody>
      </p:sp>
      <p:sp>
        <p:nvSpPr>
          <p:cNvPr id="32" name="TextBox 38"/>
          <p:cNvSpPr txBox="1"/>
          <p:nvPr/>
        </p:nvSpPr>
        <p:spPr>
          <a:xfrm>
            <a:off x="18566096" y="3952964"/>
            <a:ext cx="1422400" cy="430530"/>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a:t>
            </a:r>
            <a:r>
              <a:rPr lang="zh-CN" altLang="en-US" sz="2800" dirty="0">
                <a:latin typeface="微软雅黑 Light" panose="020B0502040204020203" pitchFamily="34" charset="-122"/>
                <a:ea typeface="微软雅黑 Light" panose="020B0502040204020203" pitchFamily="34" charset="-122"/>
              </a:rPr>
              <a:t>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33" name="图形 117" descr="月历"/>
          <p:cNvGrpSpPr/>
          <p:nvPr/>
        </p:nvGrpSpPr>
        <p:grpSpPr>
          <a:xfrm>
            <a:off x="18853007" y="2843323"/>
            <a:ext cx="868149" cy="868149"/>
            <a:chOff x="25979431" y="-2219016"/>
            <a:chExt cx="3155264" cy="3155261"/>
          </a:xfrm>
          <a:solidFill>
            <a:schemeClr val="tx1"/>
          </a:solidFill>
        </p:grpSpPr>
        <p:sp>
          <p:nvSpPr>
            <p:cNvPr id="58" name="任意多边形: 形状 192"/>
            <p:cNvSpPr/>
            <p:nvPr/>
          </p:nvSpPr>
          <p:spPr>
            <a:xfrm>
              <a:off x="25979431" y="-1662208"/>
              <a:ext cx="3155264" cy="2598453"/>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9" name="任意多边形: 形状 193"/>
            <p:cNvSpPr/>
            <p:nvPr/>
          </p:nvSpPr>
          <p:spPr>
            <a:xfrm>
              <a:off x="25979431" y="-2219016"/>
              <a:ext cx="3155264" cy="371207"/>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sp>
        <p:nvSpPr>
          <p:cNvPr id="34" name="TextBox 38"/>
          <p:cNvSpPr txBox="1"/>
          <p:nvPr/>
        </p:nvSpPr>
        <p:spPr>
          <a:xfrm>
            <a:off x="18566096" y="8493260"/>
            <a:ext cx="1422400" cy="430530"/>
          </a:xfrm>
          <a:prstGeom prst="rect">
            <a:avLst/>
          </a:prstGeom>
          <a:noFill/>
          <a:effectLst/>
        </p:spPr>
        <p:txBody>
          <a:bodyPr wrap="none" lIns="0" tIns="0" rIns="0" bIns="0" rtlCol="0">
            <a:spAutoFit/>
          </a:bodyPr>
          <a:lstStyle/>
          <a:p>
            <a:pPr algn="ctr"/>
            <a:r>
              <a:rPr lang="zh-CN" altLang="en-US" sz="2800" dirty="0" smtClean="0">
                <a:latin typeface="微软雅黑 Light" panose="020B0502040204020203" pitchFamily="34" charset="-122"/>
                <a:ea typeface="微软雅黑 Light" panose="020B0502040204020203" pitchFamily="34" charset="-122"/>
              </a:rPr>
              <a:t>生产任务</a:t>
            </a:r>
            <a:endParaRPr lang="zh-CN" altLang="en-US" sz="2800" dirty="0">
              <a:latin typeface="微软雅黑 Light" panose="020B0502040204020203" pitchFamily="34" charset="-122"/>
              <a:ea typeface="微软雅黑 Light" panose="020B0502040204020203" pitchFamily="34" charset="-122"/>
            </a:endParaRPr>
          </a:p>
        </p:txBody>
      </p:sp>
      <p:grpSp>
        <p:nvGrpSpPr>
          <p:cNvPr id="35" name="图形 117" descr="月历"/>
          <p:cNvGrpSpPr/>
          <p:nvPr/>
        </p:nvGrpSpPr>
        <p:grpSpPr>
          <a:xfrm>
            <a:off x="18853007" y="7383612"/>
            <a:ext cx="868149" cy="868151"/>
            <a:chOff x="25979431" y="5215710"/>
            <a:chExt cx="3155264" cy="3155253"/>
          </a:xfrm>
          <a:solidFill>
            <a:schemeClr val="tx1"/>
          </a:solidFill>
        </p:grpSpPr>
        <p:sp>
          <p:nvSpPr>
            <p:cNvPr id="56" name="任意多边形: 形状 190"/>
            <p:cNvSpPr/>
            <p:nvPr/>
          </p:nvSpPr>
          <p:spPr>
            <a:xfrm>
              <a:off x="25979431" y="5772523"/>
              <a:ext cx="3155264" cy="2598440"/>
            </a:xfrm>
            <a:custGeom>
              <a:avLst/>
              <a:gdLst>
                <a:gd name="connsiteX0" fmla="*/ 1580689 w 1733658"/>
                <a:gd name="connsiteY0" fmla="*/ 152970 h 1427718"/>
                <a:gd name="connsiteX1" fmla="*/ 1580689 w 1733658"/>
                <a:gd name="connsiteY1" fmla="*/ 356930 h 1427718"/>
                <a:gd name="connsiteX2" fmla="*/ 1376729 w 1733658"/>
                <a:gd name="connsiteY2" fmla="*/ 356930 h 1427718"/>
                <a:gd name="connsiteX3" fmla="*/ 1376729 w 1733658"/>
                <a:gd name="connsiteY3" fmla="*/ 152970 h 1427718"/>
                <a:gd name="connsiteX4" fmla="*/ 1580689 w 1733658"/>
                <a:gd name="connsiteY4" fmla="*/ 152970 h 1427718"/>
                <a:gd name="connsiteX5" fmla="*/ 152970 w 1733658"/>
                <a:gd name="connsiteY5" fmla="*/ 1070789 h 1427718"/>
                <a:gd name="connsiteX6" fmla="*/ 356930 w 1733658"/>
                <a:gd name="connsiteY6" fmla="*/ 1070789 h 1427718"/>
                <a:gd name="connsiteX7" fmla="*/ 356930 w 1733658"/>
                <a:gd name="connsiteY7" fmla="*/ 1274749 h 1427718"/>
                <a:gd name="connsiteX8" fmla="*/ 152970 w 1733658"/>
                <a:gd name="connsiteY8" fmla="*/ 1274749 h 1427718"/>
                <a:gd name="connsiteX9" fmla="*/ 152970 w 1733658"/>
                <a:gd name="connsiteY9" fmla="*/ 1070789 h 1427718"/>
                <a:gd name="connsiteX10" fmla="*/ 662869 w 1733658"/>
                <a:gd name="connsiteY10" fmla="*/ 152970 h 1427718"/>
                <a:gd name="connsiteX11" fmla="*/ 662869 w 1733658"/>
                <a:gd name="connsiteY11" fmla="*/ 356930 h 1427718"/>
                <a:gd name="connsiteX12" fmla="*/ 458910 w 1733658"/>
                <a:gd name="connsiteY12" fmla="*/ 356930 h 1427718"/>
                <a:gd name="connsiteX13" fmla="*/ 458910 w 1733658"/>
                <a:gd name="connsiteY13" fmla="*/ 152970 h 1427718"/>
                <a:gd name="connsiteX14" fmla="*/ 662869 w 1733658"/>
                <a:gd name="connsiteY14" fmla="*/ 152970 h 1427718"/>
                <a:gd name="connsiteX15" fmla="*/ 968809 w 1733658"/>
                <a:gd name="connsiteY15" fmla="*/ 152970 h 1427718"/>
                <a:gd name="connsiteX16" fmla="*/ 968809 w 1733658"/>
                <a:gd name="connsiteY16" fmla="*/ 356930 h 1427718"/>
                <a:gd name="connsiteX17" fmla="*/ 764849 w 1733658"/>
                <a:gd name="connsiteY17" fmla="*/ 356930 h 1427718"/>
                <a:gd name="connsiteX18" fmla="*/ 764849 w 1733658"/>
                <a:gd name="connsiteY18" fmla="*/ 152970 h 1427718"/>
                <a:gd name="connsiteX19" fmla="*/ 968809 w 1733658"/>
                <a:gd name="connsiteY19" fmla="*/ 152970 h 1427718"/>
                <a:gd name="connsiteX20" fmla="*/ 1274749 w 1733658"/>
                <a:gd name="connsiteY20" fmla="*/ 662869 h 1427718"/>
                <a:gd name="connsiteX21" fmla="*/ 1070789 w 1733658"/>
                <a:gd name="connsiteY21" fmla="*/ 662869 h 1427718"/>
                <a:gd name="connsiteX22" fmla="*/ 1070789 w 1733658"/>
                <a:gd name="connsiteY22" fmla="*/ 458910 h 1427718"/>
                <a:gd name="connsiteX23" fmla="*/ 1274749 w 1733658"/>
                <a:gd name="connsiteY23" fmla="*/ 458910 h 1427718"/>
                <a:gd name="connsiteX24" fmla="*/ 1274749 w 1733658"/>
                <a:gd name="connsiteY24" fmla="*/ 662869 h 1427718"/>
                <a:gd name="connsiteX25" fmla="*/ 1376729 w 1733658"/>
                <a:gd name="connsiteY25" fmla="*/ 662869 h 1427718"/>
                <a:gd name="connsiteX26" fmla="*/ 1376729 w 1733658"/>
                <a:gd name="connsiteY26" fmla="*/ 458910 h 1427718"/>
                <a:gd name="connsiteX27" fmla="*/ 1580689 w 1733658"/>
                <a:gd name="connsiteY27" fmla="*/ 458910 h 1427718"/>
                <a:gd name="connsiteX28" fmla="*/ 1580689 w 1733658"/>
                <a:gd name="connsiteY28" fmla="*/ 662869 h 1427718"/>
                <a:gd name="connsiteX29" fmla="*/ 1376729 w 1733658"/>
                <a:gd name="connsiteY29" fmla="*/ 662869 h 1427718"/>
                <a:gd name="connsiteX30" fmla="*/ 1376729 w 1733658"/>
                <a:gd name="connsiteY30" fmla="*/ 968809 h 1427718"/>
                <a:gd name="connsiteX31" fmla="*/ 1376729 w 1733658"/>
                <a:gd name="connsiteY31" fmla="*/ 764849 h 1427718"/>
                <a:gd name="connsiteX32" fmla="*/ 1580689 w 1733658"/>
                <a:gd name="connsiteY32" fmla="*/ 764849 h 1427718"/>
                <a:gd name="connsiteX33" fmla="*/ 1580689 w 1733658"/>
                <a:gd name="connsiteY33" fmla="*/ 968809 h 1427718"/>
                <a:gd name="connsiteX34" fmla="*/ 1376729 w 1733658"/>
                <a:gd name="connsiteY34" fmla="*/ 968809 h 1427718"/>
                <a:gd name="connsiteX35" fmla="*/ 764849 w 1733658"/>
                <a:gd name="connsiteY35" fmla="*/ 1070789 h 1427718"/>
                <a:gd name="connsiteX36" fmla="*/ 968809 w 1733658"/>
                <a:gd name="connsiteY36" fmla="*/ 1070789 h 1427718"/>
                <a:gd name="connsiteX37" fmla="*/ 968809 w 1733658"/>
                <a:gd name="connsiteY37" fmla="*/ 1274749 h 1427718"/>
                <a:gd name="connsiteX38" fmla="*/ 764849 w 1733658"/>
                <a:gd name="connsiteY38" fmla="*/ 1274749 h 1427718"/>
                <a:gd name="connsiteX39" fmla="*/ 764849 w 1733658"/>
                <a:gd name="connsiteY39" fmla="*/ 1070789 h 1427718"/>
                <a:gd name="connsiteX40" fmla="*/ 662869 w 1733658"/>
                <a:gd name="connsiteY40" fmla="*/ 1070789 h 1427718"/>
                <a:gd name="connsiteX41" fmla="*/ 662869 w 1733658"/>
                <a:gd name="connsiteY41" fmla="*/ 1274749 h 1427718"/>
                <a:gd name="connsiteX42" fmla="*/ 458910 w 1733658"/>
                <a:gd name="connsiteY42" fmla="*/ 1274749 h 1427718"/>
                <a:gd name="connsiteX43" fmla="*/ 458910 w 1733658"/>
                <a:gd name="connsiteY43" fmla="*/ 1070789 h 1427718"/>
                <a:gd name="connsiteX44" fmla="*/ 662869 w 1733658"/>
                <a:gd name="connsiteY44" fmla="*/ 1070789 h 1427718"/>
                <a:gd name="connsiteX45" fmla="*/ 458910 w 1733658"/>
                <a:gd name="connsiteY45" fmla="*/ 764849 h 1427718"/>
                <a:gd name="connsiteX46" fmla="*/ 662869 w 1733658"/>
                <a:gd name="connsiteY46" fmla="*/ 764849 h 1427718"/>
                <a:gd name="connsiteX47" fmla="*/ 662869 w 1733658"/>
                <a:gd name="connsiteY47" fmla="*/ 968809 h 1427718"/>
                <a:gd name="connsiteX48" fmla="*/ 458910 w 1733658"/>
                <a:gd name="connsiteY48" fmla="*/ 968809 h 1427718"/>
                <a:gd name="connsiteX49" fmla="*/ 458910 w 1733658"/>
                <a:gd name="connsiteY49" fmla="*/ 764849 h 1427718"/>
                <a:gd name="connsiteX50" fmla="*/ 356930 w 1733658"/>
                <a:gd name="connsiteY50" fmla="*/ 764849 h 1427718"/>
                <a:gd name="connsiteX51" fmla="*/ 356930 w 1733658"/>
                <a:gd name="connsiteY51" fmla="*/ 968809 h 1427718"/>
                <a:gd name="connsiteX52" fmla="*/ 152970 w 1733658"/>
                <a:gd name="connsiteY52" fmla="*/ 968809 h 1427718"/>
                <a:gd name="connsiteX53" fmla="*/ 152970 w 1733658"/>
                <a:gd name="connsiteY53" fmla="*/ 764849 h 1427718"/>
                <a:gd name="connsiteX54" fmla="*/ 356930 w 1733658"/>
                <a:gd name="connsiteY54" fmla="*/ 764849 h 1427718"/>
                <a:gd name="connsiteX55" fmla="*/ 356930 w 1733658"/>
                <a:gd name="connsiteY55" fmla="*/ 458910 h 1427718"/>
                <a:gd name="connsiteX56" fmla="*/ 356930 w 1733658"/>
                <a:gd name="connsiteY56" fmla="*/ 662869 h 1427718"/>
                <a:gd name="connsiteX57" fmla="*/ 152970 w 1733658"/>
                <a:gd name="connsiteY57" fmla="*/ 662869 h 1427718"/>
                <a:gd name="connsiteX58" fmla="*/ 152970 w 1733658"/>
                <a:gd name="connsiteY58" fmla="*/ 458910 h 1427718"/>
                <a:gd name="connsiteX59" fmla="*/ 356930 w 1733658"/>
                <a:gd name="connsiteY59" fmla="*/ 458910 h 1427718"/>
                <a:gd name="connsiteX60" fmla="*/ 662869 w 1733658"/>
                <a:gd name="connsiteY60" fmla="*/ 662869 h 1427718"/>
                <a:gd name="connsiteX61" fmla="*/ 458910 w 1733658"/>
                <a:gd name="connsiteY61" fmla="*/ 662869 h 1427718"/>
                <a:gd name="connsiteX62" fmla="*/ 458910 w 1733658"/>
                <a:gd name="connsiteY62" fmla="*/ 458910 h 1427718"/>
                <a:gd name="connsiteX63" fmla="*/ 662869 w 1733658"/>
                <a:gd name="connsiteY63" fmla="*/ 458910 h 1427718"/>
                <a:gd name="connsiteX64" fmla="*/ 662869 w 1733658"/>
                <a:gd name="connsiteY64" fmla="*/ 662869 h 1427718"/>
                <a:gd name="connsiteX65" fmla="*/ 764849 w 1733658"/>
                <a:gd name="connsiteY65" fmla="*/ 662869 h 1427718"/>
                <a:gd name="connsiteX66" fmla="*/ 764849 w 1733658"/>
                <a:gd name="connsiteY66" fmla="*/ 458910 h 1427718"/>
                <a:gd name="connsiteX67" fmla="*/ 968809 w 1733658"/>
                <a:gd name="connsiteY67" fmla="*/ 458910 h 1427718"/>
                <a:gd name="connsiteX68" fmla="*/ 968809 w 1733658"/>
                <a:gd name="connsiteY68" fmla="*/ 662869 h 1427718"/>
                <a:gd name="connsiteX69" fmla="*/ 764849 w 1733658"/>
                <a:gd name="connsiteY69" fmla="*/ 662869 h 1427718"/>
                <a:gd name="connsiteX70" fmla="*/ 968809 w 1733658"/>
                <a:gd name="connsiteY70" fmla="*/ 968809 h 1427718"/>
                <a:gd name="connsiteX71" fmla="*/ 764849 w 1733658"/>
                <a:gd name="connsiteY71" fmla="*/ 968809 h 1427718"/>
                <a:gd name="connsiteX72" fmla="*/ 764849 w 1733658"/>
                <a:gd name="connsiteY72" fmla="*/ 764849 h 1427718"/>
                <a:gd name="connsiteX73" fmla="*/ 968809 w 1733658"/>
                <a:gd name="connsiteY73" fmla="*/ 764849 h 1427718"/>
                <a:gd name="connsiteX74" fmla="*/ 968809 w 1733658"/>
                <a:gd name="connsiteY74" fmla="*/ 968809 h 1427718"/>
                <a:gd name="connsiteX75" fmla="*/ 1070789 w 1733658"/>
                <a:gd name="connsiteY75" fmla="*/ 968809 h 1427718"/>
                <a:gd name="connsiteX76" fmla="*/ 1070789 w 1733658"/>
                <a:gd name="connsiteY76" fmla="*/ 764849 h 1427718"/>
                <a:gd name="connsiteX77" fmla="*/ 1274749 w 1733658"/>
                <a:gd name="connsiteY77" fmla="*/ 764849 h 1427718"/>
                <a:gd name="connsiteX78" fmla="*/ 1274749 w 1733658"/>
                <a:gd name="connsiteY78" fmla="*/ 968809 h 1427718"/>
                <a:gd name="connsiteX79" fmla="*/ 1070789 w 1733658"/>
                <a:gd name="connsiteY79" fmla="*/ 968809 h 1427718"/>
                <a:gd name="connsiteX80" fmla="*/ 1274749 w 1733658"/>
                <a:gd name="connsiteY80" fmla="*/ 152970 h 1427718"/>
                <a:gd name="connsiteX81" fmla="*/ 1274749 w 1733658"/>
                <a:gd name="connsiteY81" fmla="*/ 356930 h 1427718"/>
                <a:gd name="connsiteX82" fmla="*/ 1070789 w 1733658"/>
                <a:gd name="connsiteY82" fmla="*/ 356930 h 1427718"/>
                <a:gd name="connsiteX83" fmla="*/ 1070789 w 1733658"/>
                <a:gd name="connsiteY83" fmla="*/ 152970 h 1427718"/>
                <a:gd name="connsiteX84" fmla="*/ 1274749 w 1733658"/>
                <a:gd name="connsiteY84" fmla="*/ 152970 h 1427718"/>
                <a:gd name="connsiteX85" fmla="*/ 0 w 1733658"/>
                <a:gd name="connsiteY85" fmla="*/ 0 h 1427718"/>
                <a:gd name="connsiteX86" fmla="*/ 0 w 1733658"/>
                <a:gd name="connsiteY86" fmla="*/ 1427719 h 1427718"/>
                <a:gd name="connsiteX87" fmla="*/ 1733659 w 1733658"/>
                <a:gd name="connsiteY87" fmla="*/ 1427719 h 1427718"/>
                <a:gd name="connsiteX88" fmla="*/ 1733659 w 1733658"/>
                <a:gd name="connsiteY88" fmla="*/ 0 h 1427718"/>
                <a:gd name="connsiteX89" fmla="*/ 0 w 1733658"/>
                <a:gd name="connsiteY89" fmla="*/ 0 h 142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33658" h="1427718">
                  <a:moveTo>
                    <a:pt x="1580689" y="152970"/>
                  </a:moveTo>
                  <a:lnTo>
                    <a:pt x="1580689" y="356930"/>
                  </a:lnTo>
                  <a:lnTo>
                    <a:pt x="1376729" y="356930"/>
                  </a:lnTo>
                  <a:lnTo>
                    <a:pt x="1376729" y="152970"/>
                  </a:lnTo>
                  <a:lnTo>
                    <a:pt x="1580689" y="152970"/>
                  </a:lnTo>
                  <a:close/>
                  <a:moveTo>
                    <a:pt x="152970" y="1070789"/>
                  </a:moveTo>
                  <a:lnTo>
                    <a:pt x="356930" y="1070789"/>
                  </a:lnTo>
                  <a:lnTo>
                    <a:pt x="356930" y="1274749"/>
                  </a:lnTo>
                  <a:lnTo>
                    <a:pt x="152970" y="1274749"/>
                  </a:lnTo>
                  <a:lnTo>
                    <a:pt x="152970" y="1070789"/>
                  </a:lnTo>
                  <a:close/>
                  <a:moveTo>
                    <a:pt x="662869" y="152970"/>
                  </a:moveTo>
                  <a:lnTo>
                    <a:pt x="662869" y="356930"/>
                  </a:lnTo>
                  <a:lnTo>
                    <a:pt x="458910" y="356930"/>
                  </a:lnTo>
                  <a:lnTo>
                    <a:pt x="458910" y="152970"/>
                  </a:lnTo>
                  <a:lnTo>
                    <a:pt x="662869" y="152970"/>
                  </a:lnTo>
                  <a:close/>
                  <a:moveTo>
                    <a:pt x="968809" y="152970"/>
                  </a:moveTo>
                  <a:lnTo>
                    <a:pt x="968809" y="356930"/>
                  </a:lnTo>
                  <a:lnTo>
                    <a:pt x="764849" y="356930"/>
                  </a:lnTo>
                  <a:lnTo>
                    <a:pt x="764849" y="152970"/>
                  </a:lnTo>
                  <a:lnTo>
                    <a:pt x="968809" y="152970"/>
                  </a:lnTo>
                  <a:close/>
                  <a:moveTo>
                    <a:pt x="1274749" y="662869"/>
                  </a:moveTo>
                  <a:lnTo>
                    <a:pt x="1070789" y="662869"/>
                  </a:lnTo>
                  <a:lnTo>
                    <a:pt x="1070789" y="458910"/>
                  </a:lnTo>
                  <a:lnTo>
                    <a:pt x="1274749" y="458910"/>
                  </a:lnTo>
                  <a:lnTo>
                    <a:pt x="1274749" y="662869"/>
                  </a:lnTo>
                  <a:close/>
                  <a:moveTo>
                    <a:pt x="1376729" y="662869"/>
                  </a:moveTo>
                  <a:lnTo>
                    <a:pt x="1376729" y="458910"/>
                  </a:lnTo>
                  <a:lnTo>
                    <a:pt x="1580689" y="458910"/>
                  </a:lnTo>
                  <a:lnTo>
                    <a:pt x="1580689" y="662869"/>
                  </a:lnTo>
                  <a:lnTo>
                    <a:pt x="1376729" y="662869"/>
                  </a:lnTo>
                  <a:close/>
                  <a:moveTo>
                    <a:pt x="1376729" y="968809"/>
                  </a:moveTo>
                  <a:lnTo>
                    <a:pt x="1376729" y="764849"/>
                  </a:lnTo>
                  <a:lnTo>
                    <a:pt x="1580689" y="764849"/>
                  </a:lnTo>
                  <a:lnTo>
                    <a:pt x="1580689" y="968809"/>
                  </a:lnTo>
                  <a:lnTo>
                    <a:pt x="1376729" y="968809"/>
                  </a:lnTo>
                  <a:close/>
                  <a:moveTo>
                    <a:pt x="764849" y="1070789"/>
                  </a:moveTo>
                  <a:lnTo>
                    <a:pt x="968809" y="1070789"/>
                  </a:lnTo>
                  <a:lnTo>
                    <a:pt x="968809" y="1274749"/>
                  </a:lnTo>
                  <a:lnTo>
                    <a:pt x="764849" y="1274749"/>
                  </a:lnTo>
                  <a:lnTo>
                    <a:pt x="764849" y="1070789"/>
                  </a:lnTo>
                  <a:close/>
                  <a:moveTo>
                    <a:pt x="662869" y="1070789"/>
                  </a:moveTo>
                  <a:lnTo>
                    <a:pt x="662869" y="1274749"/>
                  </a:lnTo>
                  <a:lnTo>
                    <a:pt x="458910" y="1274749"/>
                  </a:lnTo>
                  <a:lnTo>
                    <a:pt x="458910" y="1070789"/>
                  </a:lnTo>
                  <a:lnTo>
                    <a:pt x="662869" y="1070789"/>
                  </a:lnTo>
                  <a:close/>
                  <a:moveTo>
                    <a:pt x="458910" y="764849"/>
                  </a:moveTo>
                  <a:lnTo>
                    <a:pt x="662869" y="764849"/>
                  </a:lnTo>
                  <a:lnTo>
                    <a:pt x="662869" y="968809"/>
                  </a:lnTo>
                  <a:lnTo>
                    <a:pt x="458910" y="968809"/>
                  </a:lnTo>
                  <a:lnTo>
                    <a:pt x="458910" y="764849"/>
                  </a:lnTo>
                  <a:close/>
                  <a:moveTo>
                    <a:pt x="356930" y="764849"/>
                  </a:moveTo>
                  <a:lnTo>
                    <a:pt x="356930" y="968809"/>
                  </a:lnTo>
                  <a:lnTo>
                    <a:pt x="152970" y="968809"/>
                  </a:lnTo>
                  <a:lnTo>
                    <a:pt x="152970" y="764849"/>
                  </a:lnTo>
                  <a:lnTo>
                    <a:pt x="356930" y="764849"/>
                  </a:lnTo>
                  <a:close/>
                  <a:moveTo>
                    <a:pt x="356930" y="458910"/>
                  </a:moveTo>
                  <a:lnTo>
                    <a:pt x="356930" y="662869"/>
                  </a:lnTo>
                  <a:lnTo>
                    <a:pt x="152970" y="662869"/>
                  </a:lnTo>
                  <a:lnTo>
                    <a:pt x="152970" y="458910"/>
                  </a:lnTo>
                  <a:lnTo>
                    <a:pt x="356930" y="458910"/>
                  </a:lnTo>
                  <a:close/>
                  <a:moveTo>
                    <a:pt x="662869" y="662869"/>
                  </a:moveTo>
                  <a:lnTo>
                    <a:pt x="458910" y="662869"/>
                  </a:lnTo>
                  <a:lnTo>
                    <a:pt x="458910" y="458910"/>
                  </a:lnTo>
                  <a:lnTo>
                    <a:pt x="662869" y="458910"/>
                  </a:lnTo>
                  <a:lnTo>
                    <a:pt x="662869" y="662869"/>
                  </a:lnTo>
                  <a:close/>
                  <a:moveTo>
                    <a:pt x="764849" y="662869"/>
                  </a:moveTo>
                  <a:lnTo>
                    <a:pt x="764849" y="458910"/>
                  </a:lnTo>
                  <a:lnTo>
                    <a:pt x="968809" y="458910"/>
                  </a:lnTo>
                  <a:lnTo>
                    <a:pt x="968809" y="662869"/>
                  </a:lnTo>
                  <a:lnTo>
                    <a:pt x="764849" y="662869"/>
                  </a:lnTo>
                  <a:close/>
                  <a:moveTo>
                    <a:pt x="968809" y="968809"/>
                  </a:moveTo>
                  <a:lnTo>
                    <a:pt x="764849" y="968809"/>
                  </a:lnTo>
                  <a:lnTo>
                    <a:pt x="764849" y="764849"/>
                  </a:lnTo>
                  <a:lnTo>
                    <a:pt x="968809" y="764849"/>
                  </a:lnTo>
                  <a:lnTo>
                    <a:pt x="968809" y="968809"/>
                  </a:lnTo>
                  <a:close/>
                  <a:moveTo>
                    <a:pt x="1070789" y="968809"/>
                  </a:moveTo>
                  <a:lnTo>
                    <a:pt x="1070789" y="764849"/>
                  </a:lnTo>
                  <a:lnTo>
                    <a:pt x="1274749" y="764849"/>
                  </a:lnTo>
                  <a:lnTo>
                    <a:pt x="1274749" y="968809"/>
                  </a:lnTo>
                  <a:lnTo>
                    <a:pt x="1070789" y="968809"/>
                  </a:lnTo>
                  <a:close/>
                  <a:moveTo>
                    <a:pt x="1274749" y="152970"/>
                  </a:moveTo>
                  <a:lnTo>
                    <a:pt x="1274749" y="356930"/>
                  </a:lnTo>
                  <a:lnTo>
                    <a:pt x="1070789" y="356930"/>
                  </a:lnTo>
                  <a:lnTo>
                    <a:pt x="1070789" y="152970"/>
                  </a:lnTo>
                  <a:lnTo>
                    <a:pt x="1274749" y="152970"/>
                  </a:lnTo>
                  <a:close/>
                  <a:moveTo>
                    <a:pt x="0" y="0"/>
                  </a:moveTo>
                  <a:lnTo>
                    <a:pt x="0" y="1427719"/>
                  </a:lnTo>
                  <a:lnTo>
                    <a:pt x="1733659" y="1427719"/>
                  </a:lnTo>
                  <a:lnTo>
                    <a:pt x="1733659" y="0"/>
                  </a:lnTo>
                  <a:lnTo>
                    <a:pt x="0" y="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7" name="任意多边形: 形状 191"/>
            <p:cNvSpPr/>
            <p:nvPr/>
          </p:nvSpPr>
          <p:spPr>
            <a:xfrm>
              <a:off x="25979431" y="5215710"/>
              <a:ext cx="3155264" cy="371205"/>
            </a:xfrm>
            <a:custGeom>
              <a:avLst/>
              <a:gdLst>
                <a:gd name="connsiteX0" fmla="*/ 0 w 1733658"/>
                <a:gd name="connsiteY0" fmla="*/ 0 h 203959"/>
                <a:gd name="connsiteX1" fmla="*/ 1733659 w 1733658"/>
                <a:gd name="connsiteY1" fmla="*/ 0 h 203959"/>
                <a:gd name="connsiteX2" fmla="*/ 1733659 w 1733658"/>
                <a:gd name="connsiteY2" fmla="*/ 203960 h 203959"/>
                <a:gd name="connsiteX3" fmla="*/ 0 w 1733658"/>
                <a:gd name="connsiteY3" fmla="*/ 203960 h 203959"/>
              </a:gdLst>
              <a:ahLst/>
              <a:cxnLst>
                <a:cxn ang="0">
                  <a:pos x="connsiteX0" y="connsiteY0"/>
                </a:cxn>
                <a:cxn ang="0">
                  <a:pos x="connsiteX1" y="connsiteY1"/>
                </a:cxn>
                <a:cxn ang="0">
                  <a:pos x="connsiteX2" y="connsiteY2"/>
                </a:cxn>
                <a:cxn ang="0">
                  <a:pos x="connsiteX3" y="connsiteY3"/>
                </a:cxn>
              </a:cxnLst>
              <a:rect l="l" t="t" r="r" b="b"/>
              <a:pathLst>
                <a:path w="1733658" h="203959">
                  <a:moveTo>
                    <a:pt x="0" y="0"/>
                  </a:moveTo>
                  <a:lnTo>
                    <a:pt x="1733659" y="0"/>
                  </a:lnTo>
                  <a:lnTo>
                    <a:pt x="1733659" y="203960"/>
                  </a:lnTo>
                  <a:lnTo>
                    <a:pt x="0" y="203960"/>
                  </a:lnTo>
                  <a:close/>
                </a:path>
              </a:pathLst>
            </a:custGeom>
            <a:grpFill/>
            <a:ln w="25400"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cxnSp>
        <p:nvCxnSpPr>
          <p:cNvPr id="36" name="直接箭头连接符 35"/>
          <p:cNvCxnSpPr/>
          <p:nvPr/>
        </p:nvCxnSpPr>
        <p:spPr>
          <a:xfrm>
            <a:off x="17701930" y="3325795"/>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cxnSp>
        <p:nvCxnSpPr>
          <p:cNvPr id="37" name="直接箭头连接符 36"/>
          <p:cNvCxnSpPr/>
          <p:nvPr/>
        </p:nvCxnSpPr>
        <p:spPr>
          <a:xfrm>
            <a:off x="17701930" y="7975666"/>
            <a:ext cx="938427" cy="0"/>
          </a:xfrm>
          <a:prstGeom prst="straightConnector1">
            <a:avLst/>
          </a:prstGeom>
          <a:ln w="11557">
            <a:solidFill>
              <a:schemeClr val="tx1"/>
            </a:solidFill>
            <a:tailEnd type="triangle"/>
          </a:ln>
          <a:effectLst/>
        </p:spPr>
        <p:style>
          <a:lnRef idx="1">
            <a:schemeClr val="accent2"/>
          </a:lnRef>
          <a:fillRef idx="0">
            <a:schemeClr val="accent2"/>
          </a:fillRef>
          <a:effectRef idx="0">
            <a:schemeClr val="accent2"/>
          </a:effectRef>
          <a:fontRef idx="minor">
            <a:schemeClr val="tx1"/>
          </a:fontRef>
        </p:style>
      </p:cxnSp>
      <p:sp>
        <p:nvSpPr>
          <p:cNvPr id="38" name="矩形 37"/>
          <p:cNvSpPr/>
          <p:nvPr/>
        </p:nvSpPr>
        <p:spPr>
          <a:xfrm>
            <a:off x="15941799" y="2695897"/>
            <a:ext cx="4238326" cy="6319985"/>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sp>
        <p:nvSpPr>
          <p:cNvPr id="39" name="TextBox 16"/>
          <p:cNvSpPr txBox="1"/>
          <p:nvPr/>
        </p:nvSpPr>
        <p:spPr>
          <a:xfrm>
            <a:off x="7433606" y="11265675"/>
            <a:ext cx="960120"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A</a:t>
            </a:r>
            <a:endParaRPr lang="zh-CN" altLang="en-US" sz="2800" dirty="0">
              <a:latin typeface="微软雅黑 Light" panose="020B0502040204020203" pitchFamily="34" charset="-122"/>
              <a:ea typeface="微软雅黑 Light" panose="020B0502040204020203" pitchFamily="34" charset="-122"/>
            </a:endParaRPr>
          </a:p>
        </p:txBody>
      </p:sp>
      <p:sp>
        <p:nvSpPr>
          <p:cNvPr id="40" name="TextBox 22"/>
          <p:cNvSpPr txBox="1"/>
          <p:nvPr/>
        </p:nvSpPr>
        <p:spPr>
          <a:xfrm>
            <a:off x="8729651" y="11255209"/>
            <a:ext cx="960120"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B</a:t>
            </a:r>
            <a:endParaRPr lang="zh-CN" altLang="en-US" sz="2800" dirty="0">
              <a:latin typeface="微软雅黑 Light" panose="020B0502040204020203" pitchFamily="34" charset="-122"/>
              <a:ea typeface="微软雅黑 Light" panose="020B0502040204020203" pitchFamily="34" charset="-122"/>
            </a:endParaRPr>
          </a:p>
        </p:txBody>
      </p:sp>
      <p:sp>
        <p:nvSpPr>
          <p:cNvPr id="41" name="TextBox 23"/>
          <p:cNvSpPr txBox="1"/>
          <p:nvPr/>
        </p:nvSpPr>
        <p:spPr>
          <a:xfrm>
            <a:off x="9896923" y="11255209"/>
            <a:ext cx="977900" cy="430530"/>
          </a:xfrm>
          <a:prstGeom prst="rect">
            <a:avLst/>
          </a:prstGeom>
          <a:noFill/>
          <a:effectLst/>
        </p:spPr>
        <p:txBody>
          <a:bodyPr wrap="none" lIns="0" tIns="0" rIns="0" bIns="0" rtlCol="0">
            <a:spAutoFit/>
          </a:bodyPr>
          <a:lstStyle>
            <a:defPPr>
              <a:defRPr lang="zh-CN"/>
            </a:defPPr>
            <a:lvl1pPr algn="ctr">
              <a:defRPr sz="2000"/>
            </a:lvl1pPr>
          </a:lstStyle>
          <a:p>
            <a:r>
              <a:rPr lang="zh-CN" altLang="en-US" sz="2800" dirty="0">
                <a:latin typeface="微软雅黑 Light" panose="020B0502040204020203" pitchFamily="34" charset="-122"/>
                <a:ea typeface="微软雅黑 Light" panose="020B0502040204020203" pitchFamily="34" charset="-122"/>
              </a:rPr>
              <a:t>物料</a:t>
            </a:r>
            <a:r>
              <a:rPr lang="en-US" altLang="zh-CN" sz="2800" dirty="0">
                <a:latin typeface="微软雅黑 Light" panose="020B0502040204020203" pitchFamily="34" charset="-122"/>
                <a:ea typeface="微软雅黑 Light" panose="020B0502040204020203" pitchFamily="34" charset="-122"/>
              </a:rPr>
              <a:t>C</a:t>
            </a:r>
            <a:endParaRPr lang="zh-CN" altLang="en-US" sz="2800" dirty="0">
              <a:latin typeface="微软雅黑 Light" panose="020B0502040204020203" pitchFamily="34" charset="-122"/>
              <a:ea typeface="微软雅黑 Light" panose="020B0502040204020203" pitchFamily="34" charset="-122"/>
            </a:endParaRPr>
          </a:p>
        </p:txBody>
      </p:sp>
      <p:sp>
        <p:nvSpPr>
          <p:cNvPr id="42" name="图形 31" descr="金条"/>
          <p:cNvSpPr/>
          <p:nvPr/>
        </p:nvSpPr>
        <p:spPr>
          <a:xfrm>
            <a:off x="8910296" y="10806297"/>
            <a:ext cx="564686" cy="403347"/>
          </a:xfrm>
          <a:custGeom>
            <a:avLst/>
            <a:gdLst>
              <a:gd name="connsiteX0" fmla="*/ 600075 w 800100"/>
              <a:gd name="connsiteY0" fmla="*/ 514350 h 571500"/>
              <a:gd name="connsiteX1" fmla="*/ 611505 w 800100"/>
              <a:gd name="connsiteY1" fmla="*/ 438150 h 571500"/>
              <a:gd name="connsiteX2" fmla="*/ 722948 w 800100"/>
              <a:gd name="connsiteY2" fmla="*/ 438150 h 571500"/>
              <a:gd name="connsiteX3" fmla="*/ 734378 w 800100"/>
              <a:gd name="connsiteY3" fmla="*/ 514350 h 571500"/>
              <a:gd name="connsiteX4" fmla="*/ 600075 w 800100"/>
              <a:gd name="connsiteY4" fmla="*/ 514350 h 571500"/>
              <a:gd name="connsiteX5" fmla="*/ 457200 w 800100"/>
              <a:gd name="connsiteY5" fmla="*/ 323850 h 571500"/>
              <a:gd name="connsiteX6" fmla="*/ 468630 w 800100"/>
              <a:gd name="connsiteY6" fmla="*/ 247650 h 571500"/>
              <a:gd name="connsiteX7" fmla="*/ 580073 w 800100"/>
              <a:gd name="connsiteY7" fmla="*/ 247650 h 571500"/>
              <a:gd name="connsiteX8" fmla="*/ 591503 w 800100"/>
              <a:gd name="connsiteY8" fmla="*/ 323850 h 571500"/>
              <a:gd name="connsiteX9" fmla="*/ 457200 w 800100"/>
              <a:gd name="connsiteY9" fmla="*/ 323850 h 571500"/>
              <a:gd name="connsiteX10" fmla="*/ 361950 w 800100"/>
              <a:gd name="connsiteY10" fmla="*/ 190500 h 571500"/>
              <a:gd name="connsiteX11" fmla="*/ 419100 w 800100"/>
              <a:gd name="connsiteY11" fmla="*/ 190500 h 571500"/>
              <a:gd name="connsiteX12" fmla="*/ 390525 w 800100"/>
              <a:gd name="connsiteY12" fmla="*/ 381000 h 571500"/>
              <a:gd name="connsiteX13" fmla="*/ 361950 w 800100"/>
              <a:gd name="connsiteY13" fmla="*/ 190500 h 571500"/>
              <a:gd name="connsiteX14" fmla="*/ 333375 w 800100"/>
              <a:gd name="connsiteY14" fmla="*/ 514350 h 571500"/>
              <a:gd name="connsiteX15" fmla="*/ 344805 w 800100"/>
              <a:gd name="connsiteY15" fmla="*/ 438150 h 571500"/>
              <a:gd name="connsiteX16" fmla="*/ 456248 w 800100"/>
              <a:gd name="connsiteY16" fmla="*/ 438150 h 571500"/>
              <a:gd name="connsiteX17" fmla="*/ 467678 w 800100"/>
              <a:gd name="connsiteY17" fmla="*/ 514350 h 571500"/>
              <a:gd name="connsiteX18" fmla="*/ 333375 w 800100"/>
              <a:gd name="connsiteY18" fmla="*/ 514350 h 571500"/>
              <a:gd name="connsiteX19" fmla="*/ 190500 w 800100"/>
              <a:gd name="connsiteY19" fmla="*/ 323850 h 571500"/>
              <a:gd name="connsiteX20" fmla="*/ 201930 w 800100"/>
              <a:gd name="connsiteY20" fmla="*/ 247650 h 571500"/>
              <a:gd name="connsiteX21" fmla="*/ 313373 w 800100"/>
              <a:gd name="connsiteY21" fmla="*/ 247650 h 571500"/>
              <a:gd name="connsiteX22" fmla="*/ 324803 w 800100"/>
              <a:gd name="connsiteY22" fmla="*/ 323850 h 571500"/>
              <a:gd name="connsiteX23" fmla="*/ 190500 w 800100"/>
              <a:gd name="connsiteY23" fmla="*/ 323850 h 571500"/>
              <a:gd name="connsiteX24" fmla="*/ 335280 w 800100"/>
              <a:gd name="connsiteY24" fmla="*/ 57150 h 571500"/>
              <a:gd name="connsiteX25" fmla="*/ 446723 w 800100"/>
              <a:gd name="connsiteY25" fmla="*/ 57150 h 571500"/>
              <a:gd name="connsiteX26" fmla="*/ 458153 w 800100"/>
              <a:gd name="connsiteY26" fmla="*/ 133350 h 571500"/>
              <a:gd name="connsiteX27" fmla="*/ 323850 w 800100"/>
              <a:gd name="connsiteY27" fmla="*/ 133350 h 571500"/>
              <a:gd name="connsiteX28" fmla="*/ 335280 w 800100"/>
              <a:gd name="connsiteY28" fmla="*/ 57150 h 571500"/>
              <a:gd name="connsiteX29" fmla="*/ 66675 w 800100"/>
              <a:gd name="connsiteY29" fmla="*/ 514350 h 571500"/>
              <a:gd name="connsiteX30" fmla="*/ 78105 w 800100"/>
              <a:gd name="connsiteY30" fmla="*/ 438150 h 571500"/>
              <a:gd name="connsiteX31" fmla="*/ 189548 w 800100"/>
              <a:gd name="connsiteY31" fmla="*/ 438150 h 571500"/>
              <a:gd name="connsiteX32" fmla="*/ 200978 w 800100"/>
              <a:gd name="connsiteY32" fmla="*/ 514350 h 571500"/>
              <a:gd name="connsiteX33" fmla="*/ 66675 w 800100"/>
              <a:gd name="connsiteY33" fmla="*/ 514350 h 571500"/>
              <a:gd name="connsiteX34" fmla="*/ 771525 w 800100"/>
              <a:gd name="connsiteY34" fmla="*/ 381000 h 571500"/>
              <a:gd name="connsiteX35" fmla="*/ 657225 w 800100"/>
              <a:gd name="connsiteY35" fmla="*/ 381000 h 571500"/>
              <a:gd name="connsiteX36" fmla="*/ 628650 w 800100"/>
              <a:gd name="connsiteY36" fmla="*/ 190500 h 571500"/>
              <a:gd name="connsiteX37" fmla="*/ 523875 w 800100"/>
              <a:gd name="connsiteY37" fmla="*/ 190500 h 571500"/>
              <a:gd name="connsiteX38" fmla="*/ 495300 w 800100"/>
              <a:gd name="connsiteY38" fmla="*/ 0 h 571500"/>
              <a:gd name="connsiteX39" fmla="*/ 285750 w 800100"/>
              <a:gd name="connsiteY39" fmla="*/ 0 h 571500"/>
              <a:gd name="connsiteX40" fmla="*/ 257175 w 800100"/>
              <a:gd name="connsiteY40" fmla="*/ 190500 h 571500"/>
              <a:gd name="connsiteX41" fmla="*/ 152400 w 800100"/>
              <a:gd name="connsiteY41" fmla="*/ 190500 h 571500"/>
              <a:gd name="connsiteX42" fmla="*/ 123825 w 800100"/>
              <a:gd name="connsiteY42" fmla="*/ 381000 h 571500"/>
              <a:gd name="connsiteX43" fmla="*/ 28575 w 800100"/>
              <a:gd name="connsiteY43" fmla="*/ 381000 h 571500"/>
              <a:gd name="connsiteX44" fmla="*/ 0 w 800100"/>
              <a:gd name="connsiteY44" fmla="*/ 571500 h 571500"/>
              <a:gd name="connsiteX45" fmla="*/ 266700 w 800100"/>
              <a:gd name="connsiteY45" fmla="*/ 571500 h 571500"/>
              <a:gd name="connsiteX46" fmla="*/ 238125 w 800100"/>
              <a:gd name="connsiteY46" fmla="*/ 381000 h 571500"/>
              <a:gd name="connsiteX47" fmla="*/ 295275 w 800100"/>
              <a:gd name="connsiteY47" fmla="*/ 381000 h 571500"/>
              <a:gd name="connsiteX48" fmla="*/ 266700 w 800100"/>
              <a:gd name="connsiteY48" fmla="*/ 571500 h 571500"/>
              <a:gd name="connsiteX49" fmla="*/ 533400 w 800100"/>
              <a:gd name="connsiteY49" fmla="*/ 571500 h 571500"/>
              <a:gd name="connsiteX50" fmla="*/ 504825 w 800100"/>
              <a:gd name="connsiteY50" fmla="*/ 381000 h 571500"/>
              <a:gd name="connsiteX51" fmla="*/ 561975 w 800100"/>
              <a:gd name="connsiteY51" fmla="*/ 381000 h 571500"/>
              <a:gd name="connsiteX52" fmla="*/ 533400 w 800100"/>
              <a:gd name="connsiteY52" fmla="*/ 571500 h 571500"/>
              <a:gd name="connsiteX53" fmla="*/ 800100 w 800100"/>
              <a:gd name="connsiteY53" fmla="*/ 571500 h 571500"/>
              <a:gd name="connsiteX54" fmla="*/ 771525 w 800100"/>
              <a:gd name="connsiteY54" fmla="*/ 3810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00100" h="571500">
                <a:moveTo>
                  <a:pt x="600075" y="514350"/>
                </a:moveTo>
                <a:lnTo>
                  <a:pt x="611505" y="438150"/>
                </a:lnTo>
                <a:lnTo>
                  <a:pt x="722948" y="438150"/>
                </a:lnTo>
                <a:lnTo>
                  <a:pt x="734378" y="514350"/>
                </a:lnTo>
                <a:lnTo>
                  <a:pt x="600075" y="514350"/>
                </a:lnTo>
                <a:close/>
                <a:moveTo>
                  <a:pt x="457200" y="323850"/>
                </a:moveTo>
                <a:lnTo>
                  <a:pt x="468630" y="247650"/>
                </a:lnTo>
                <a:lnTo>
                  <a:pt x="580073" y="247650"/>
                </a:lnTo>
                <a:lnTo>
                  <a:pt x="591503" y="323850"/>
                </a:lnTo>
                <a:lnTo>
                  <a:pt x="457200" y="323850"/>
                </a:lnTo>
                <a:close/>
                <a:moveTo>
                  <a:pt x="361950" y="190500"/>
                </a:moveTo>
                <a:lnTo>
                  <a:pt x="419100" y="190500"/>
                </a:lnTo>
                <a:lnTo>
                  <a:pt x="390525" y="381000"/>
                </a:lnTo>
                <a:lnTo>
                  <a:pt x="361950" y="190500"/>
                </a:lnTo>
                <a:close/>
                <a:moveTo>
                  <a:pt x="333375" y="514350"/>
                </a:moveTo>
                <a:lnTo>
                  <a:pt x="344805" y="438150"/>
                </a:lnTo>
                <a:lnTo>
                  <a:pt x="456248" y="438150"/>
                </a:lnTo>
                <a:lnTo>
                  <a:pt x="467678" y="514350"/>
                </a:lnTo>
                <a:lnTo>
                  <a:pt x="333375" y="514350"/>
                </a:lnTo>
                <a:close/>
                <a:moveTo>
                  <a:pt x="190500" y="323850"/>
                </a:moveTo>
                <a:lnTo>
                  <a:pt x="201930" y="247650"/>
                </a:lnTo>
                <a:lnTo>
                  <a:pt x="313373" y="247650"/>
                </a:lnTo>
                <a:lnTo>
                  <a:pt x="324803" y="323850"/>
                </a:lnTo>
                <a:lnTo>
                  <a:pt x="190500" y="323850"/>
                </a:lnTo>
                <a:close/>
                <a:moveTo>
                  <a:pt x="335280" y="57150"/>
                </a:moveTo>
                <a:lnTo>
                  <a:pt x="446723" y="57150"/>
                </a:lnTo>
                <a:lnTo>
                  <a:pt x="458153" y="133350"/>
                </a:lnTo>
                <a:lnTo>
                  <a:pt x="323850" y="133350"/>
                </a:lnTo>
                <a:lnTo>
                  <a:pt x="335280" y="57150"/>
                </a:lnTo>
                <a:close/>
                <a:moveTo>
                  <a:pt x="66675" y="514350"/>
                </a:moveTo>
                <a:lnTo>
                  <a:pt x="78105" y="438150"/>
                </a:lnTo>
                <a:lnTo>
                  <a:pt x="189548" y="438150"/>
                </a:lnTo>
                <a:lnTo>
                  <a:pt x="200978" y="514350"/>
                </a:lnTo>
                <a:lnTo>
                  <a:pt x="66675" y="514350"/>
                </a:lnTo>
                <a:close/>
                <a:moveTo>
                  <a:pt x="771525" y="381000"/>
                </a:moveTo>
                <a:lnTo>
                  <a:pt x="657225" y="381000"/>
                </a:lnTo>
                <a:lnTo>
                  <a:pt x="628650" y="190500"/>
                </a:lnTo>
                <a:lnTo>
                  <a:pt x="523875" y="190500"/>
                </a:lnTo>
                <a:lnTo>
                  <a:pt x="495300" y="0"/>
                </a:lnTo>
                <a:lnTo>
                  <a:pt x="285750" y="0"/>
                </a:lnTo>
                <a:lnTo>
                  <a:pt x="257175" y="190500"/>
                </a:lnTo>
                <a:lnTo>
                  <a:pt x="152400" y="190500"/>
                </a:lnTo>
                <a:lnTo>
                  <a:pt x="123825" y="381000"/>
                </a:lnTo>
                <a:lnTo>
                  <a:pt x="28575" y="381000"/>
                </a:lnTo>
                <a:lnTo>
                  <a:pt x="0" y="571500"/>
                </a:lnTo>
                <a:lnTo>
                  <a:pt x="266700" y="571500"/>
                </a:lnTo>
                <a:lnTo>
                  <a:pt x="238125" y="381000"/>
                </a:lnTo>
                <a:lnTo>
                  <a:pt x="295275" y="381000"/>
                </a:lnTo>
                <a:lnTo>
                  <a:pt x="266700" y="571500"/>
                </a:lnTo>
                <a:lnTo>
                  <a:pt x="533400" y="571500"/>
                </a:lnTo>
                <a:lnTo>
                  <a:pt x="504825" y="381000"/>
                </a:lnTo>
                <a:lnTo>
                  <a:pt x="561975" y="381000"/>
                </a:lnTo>
                <a:lnTo>
                  <a:pt x="533400" y="571500"/>
                </a:lnTo>
                <a:lnTo>
                  <a:pt x="800100" y="571500"/>
                </a:lnTo>
                <a:lnTo>
                  <a:pt x="771525" y="381000"/>
                </a:lnTo>
                <a:close/>
              </a:path>
            </a:pathLst>
          </a:custGeom>
          <a:solidFill>
            <a:schemeClr val="tx1"/>
          </a:solid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nvGrpSpPr>
          <p:cNvPr id="43" name="图形 33" descr="框"/>
          <p:cNvGrpSpPr/>
          <p:nvPr/>
        </p:nvGrpSpPr>
        <p:grpSpPr>
          <a:xfrm>
            <a:off x="7721758" y="10710644"/>
            <a:ext cx="443695" cy="529730"/>
            <a:chOff x="411254" y="10980436"/>
            <a:chExt cx="1144179" cy="1366038"/>
          </a:xfrm>
          <a:solidFill>
            <a:schemeClr val="tx1"/>
          </a:solidFill>
        </p:grpSpPr>
        <p:sp>
          <p:nvSpPr>
            <p:cNvPr id="52" name="任意多边形: 形状 170"/>
            <p:cNvSpPr/>
            <p:nvPr/>
          </p:nvSpPr>
          <p:spPr>
            <a:xfrm>
              <a:off x="411254" y="11169394"/>
              <a:ext cx="832104" cy="504461"/>
            </a:xfrm>
            <a:custGeom>
              <a:avLst/>
              <a:gdLst>
                <a:gd name="connsiteX0" fmla="*/ 142875 w 457200"/>
                <a:gd name="connsiteY0" fmla="*/ 0 h 277177"/>
                <a:gd name="connsiteX1" fmla="*/ 0 w 457200"/>
                <a:gd name="connsiteY1" fmla="*/ 86678 h 277177"/>
                <a:gd name="connsiteX2" fmla="*/ 314325 w 457200"/>
                <a:gd name="connsiteY2" fmla="*/ 277178 h 277177"/>
                <a:gd name="connsiteX3" fmla="*/ 457200 w 457200"/>
                <a:gd name="connsiteY3" fmla="*/ 190500 h 277177"/>
              </a:gdLst>
              <a:ahLst/>
              <a:cxnLst>
                <a:cxn ang="0">
                  <a:pos x="connsiteX0" y="connsiteY0"/>
                </a:cxn>
                <a:cxn ang="0">
                  <a:pos x="connsiteX1" y="connsiteY1"/>
                </a:cxn>
                <a:cxn ang="0">
                  <a:pos x="connsiteX2" y="connsiteY2"/>
                </a:cxn>
                <a:cxn ang="0">
                  <a:pos x="connsiteX3" y="connsiteY3"/>
                </a:cxn>
              </a:cxnLst>
              <a:rect l="l" t="t" r="r" b="b"/>
              <a:pathLst>
                <a:path w="457200" h="277177">
                  <a:moveTo>
                    <a:pt x="142875" y="0"/>
                  </a:moveTo>
                  <a:lnTo>
                    <a:pt x="0" y="86678"/>
                  </a:lnTo>
                  <a:lnTo>
                    <a:pt x="314325" y="277178"/>
                  </a:lnTo>
                  <a:lnTo>
                    <a:pt x="457200" y="190500"/>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3" name="任意多边形: 形状 171"/>
            <p:cNvSpPr/>
            <p:nvPr/>
          </p:nvSpPr>
          <p:spPr>
            <a:xfrm>
              <a:off x="737175" y="10980436"/>
              <a:ext cx="818235" cy="495792"/>
            </a:xfrm>
            <a:custGeom>
              <a:avLst/>
              <a:gdLst>
                <a:gd name="connsiteX0" fmla="*/ 449580 w 449580"/>
                <a:gd name="connsiteY0" fmla="*/ 190500 h 272415"/>
                <a:gd name="connsiteX1" fmla="*/ 135255 w 449580"/>
                <a:gd name="connsiteY1" fmla="*/ 0 h 272415"/>
                <a:gd name="connsiteX2" fmla="*/ 0 w 449580"/>
                <a:gd name="connsiteY2" fmla="*/ 81915 h 272415"/>
                <a:gd name="connsiteX3" fmla="*/ 314325 w 449580"/>
                <a:gd name="connsiteY3" fmla="*/ 272415 h 272415"/>
              </a:gdLst>
              <a:ahLst/>
              <a:cxnLst>
                <a:cxn ang="0">
                  <a:pos x="connsiteX0" y="connsiteY0"/>
                </a:cxn>
                <a:cxn ang="0">
                  <a:pos x="connsiteX1" y="connsiteY1"/>
                </a:cxn>
                <a:cxn ang="0">
                  <a:pos x="connsiteX2" y="connsiteY2"/>
                </a:cxn>
                <a:cxn ang="0">
                  <a:pos x="connsiteX3" y="connsiteY3"/>
                </a:cxn>
              </a:cxnLst>
              <a:rect l="l" t="t" r="r" b="b"/>
              <a:pathLst>
                <a:path w="449580" h="272415">
                  <a:moveTo>
                    <a:pt x="449580" y="190500"/>
                  </a:moveTo>
                  <a:lnTo>
                    <a:pt x="135255" y="0"/>
                  </a:lnTo>
                  <a:lnTo>
                    <a:pt x="0" y="81915"/>
                  </a:lnTo>
                  <a:lnTo>
                    <a:pt x="314325" y="272415"/>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4" name="任意多边形: 形状 172"/>
            <p:cNvSpPr/>
            <p:nvPr/>
          </p:nvSpPr>
          <p:spPr>
            <a:xfrm>
              <a:off x="411254" y="11408629"/>
              <a:ext cx="537399" cy="937845"/>
            </a:xfrm>
            <a:custGeom>
              <a:avLst/>
              <a:gdLst>
                <a:gd name="connsiteX0" fmla="*/ 0 w 295275"/>
                <a:gd name="connsiteY0" fmla="*/ 31432 h 515302"/>
                <a:gd name="connsiteX1" fmla="*/ 0 w 295275"/>
                <a:gd name="connsiteY1" fmla="*/ 336233 h 515302"/>
                <a:gd name="connsiteX2" fmla="*/ 295275 w 295275"/>
                <a:gd name="connsiteY2" fmla="*/ 515303 h 515302"/>
                <a:gd name="connsiteX3" fmla="*/ 295275 w 295275"/>
                <a:gd name="connsiteY3" fmla="*/ 179070 h 515302"/>
                <a:gd name="connsiteX4" fmla="*/ 0 w 295275"/>
                <a:gd name="connsiteY4" fmla="*/ 0 h 515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515302">
                  <a:moveTo>
                    <a:pt x="0" y="31432"/>
                  </a:moveTo>
                  <a:lnTo>
                    <a:pt x="0" y="336233"/>
                  </a:lnTo>
                  <a:lnTo>
                    <a:pt x="295275" y="515303"/>
                  </a:lnTo>
                  <a:lnTo>
                    <a:pt x="295275" y="179070"/>
                  </a:lnTo>
                  <a:lnTo>
                    <a:pt x="0" y="0"/>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5" name="任意多边形: 形状 173"/>
            <p:cNvSpPr/>
            <p:nvPr/>
          </p:nvSpPr>
          <p:spPr>
            <a:xfrm>
              <a:off x="1018034" y="11408629"/>
              <a:ext cx="537399" cy="937845"/>
            </a:xfrm>
            <a:custGeom>
              <a:avLst/>
              <a:gdLst>
                <a:gd name="connsiteX0" fmla="*/ 104775 w 295275"/>
                <a:gd name="connsiteY0" fmla="*/ 231458 h 515302"/>
                <a:gd name="connsiteX1" fmla="*/ 38100 w 295275"/>
                <a:gd name="connsiteY1" fmla="*/ 269558 h 515302"/>
                <a:gd name="connsiteX2" fmla="*/ 38100 w 295275"/>
                <a:gd name="connsiteY2" fmla="*/ 202883 h 515302"/>
                <a:gd name="connsiteX3" fmla="*/ 104775 w 295275"/>
                <a:gd name="connsiteY3" fmla="*/ 164783 h 515302"/>
                <a:gd name="connsiteX4" fmla="*/ 104775 w 295275"/>
                <a:gd name="connsiteY4" fmla="*/ 231458 h 515302"/>
                <a:gd name="connsiteX5" fmla="*/ 0 w 295275"/>
                <a:gd name="connsiteY5" fmla="*/ 179070 h 515302"/>
                <a:gd name="connsiteX6" fmla="*/ 0 w 295275"/>
                <a:gd name="connsiteY6" fmla="*/ 515303 h 515302"/>
                <a:gd name="connsiteX7" fmla="*/ 295275 w 295275"/>
                <a:gd name="connsiteY7" fmla="*/ 336233 h 515302"/>
                <a:gd name="connsiteX8" fmla="*/ 295275 w 295275"/>
                <a:gd name="connsiteY8" fmla="*/ 0 h 515302"/>
                <a:gd name="connsiteX9" fmla="*/ 0 w 295275"/>
                <a:gd name="connsiteY9" fmla="*/ 179070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275" h="515302">
                  <a:moveTo>
                    <a:pt x="104775" y="231458"/>
                  </a:moveTo>
                  <a:lnTo>
                    <a:pt x="38100" y="269558"/>
                  </a:lnTo>
                  <a:lnTo>
                    <a:pt x="38100" y="202883"/>
                  </a:lnTo>
                  <a:lnTo>
                    <a:pt x="104775" y="164783"/>
                  </a:lnTo>
                  <a:lnTo>
                    <a:pt x="104775" y="231458"/>
                  </a:lnTo>
                  <a:close/>
                  <a:moveTo>
                    <a:pt x="0" y="179070"/>
                  </a:moveTo>
                  <a:lnTo>
                    <a:pt x="0" y="515303"/>
                  </a:lnTo>
                  <a:lnTo>
                    <a:pt x="295275" y="336233"/>
                  </a:lnTo>
                  <a:lnTo>
                    <a:pt x="295275" y="0"/>
                  </a:lnTo>
                  <a:lnTo>
                    <a:pt x="0" y="179070"/>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grpSp>
        <p:nvGrpSpPr>
          <p:cNvPr id="44" name="组合 43"/>
          <p:cNvGrpSpPr/>
          <p:nvPr/>
        </p:nvGrpSpPr>
        <p:grpSpPr>
          <a:xfrm>
            <a:off x="10073495" y="10710646"/>
            <a:ext cx="457471" cy="510233"/>
            <a:chOff x="4684888" y="10984266"/>
            <a:chExt cx="1179704" cy="1315760"/>
          </a:xfrm>
          <a:solidFill>
            <a:schemeClr val="tx1"/>
          </a:solidFill>
        </p:grpSpPr>
        <p:sp>
          <p:nvSpPr>
            <p:cNvPr id="48" name="任意多边形: 形状 166"/>
            <p:cNvSpPr/>
            <p:nvPr/>
          </p:nvSpPr>
          <p:spPr>
            <a:xfrm>
              <a:off x="4833244" y="11797297"/>
              <a:ext cx="502731" cy="502729"/>
            </a:xfrm>
            <a:custGeom>
              <a:avLst/>
              <a:gdLst>
                <a:gd name="connsiteX0" fmla="*/ 138113 w 276225"/>
                <a:gd name="connsiteY0" fmla="*/ 185738 h 276225"/>
                <a:gd name="connsiteX1" fmla="*/ 90488 w 276225"/>
                <a:gd name="connsiteY1" fmla="*/ 138113 h 276225"/>
                <a:gd name="connsiteX2" fmla="*/ 138113 w 276225"/>
                <a:gd name="connsiteY2" fmla="*/ 90488 h 276225"/>
                <a:gd name="connsiteX3" fmla="*/ 185738 w 276225"/>
                <a:gd name="connsiteY3" fmla="*/ 138113 h 276225"/>
                <a:gd name="connsiteX4" fmla="*/ 138113 w 276225"/>
                <a:gd name="connsiteY4" fmla="*/ 185738 h 276225"/>
                <a:gd name="connsiteX5" fmla="*/ 138113 w 276225"/>
                <a:gd name="connsiteY5" fmla="*/ 0 h 276225"/>
                <a:gd name="connsiteX6" fmla="*/ 0 w 276225"/>
                <a:gd name="connsiteY6" fmla="*/ 138113 h 276225"/>
                <a:gd name="connsiteX7" fmla="*/ 138113 w 276225"/>
                <a:gd name="connsiteY7" fmla="*/ 276225 h 276225"/>
                <a:gd name="connsiteX8" fmla="*/ 276225 w 276225"/>
                <a:gd name="connsiteY8" fmla="*/ 138113 h 276225"/>
                <a:gd name="connsiteX9" fmla="*/ 138113 w 276225"/>
                <a:gd name="connsiteY9"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225" h="276225">
                  <a:moveTo>
                    <a:pt x="138113" y="185738"/>
                  </a:moveTo>
                  <a:cubicBezTo>
                    <a:pt x="111443" y="185738"/>
                    <a:pt x="90488" y="164783"/>
                    <a:pt x="90488" y="138113"/>
                  </a:cubicBezTo>
                  <a:cubicBezTo>
                    <a:pt x="90488" y="111442"/>
                    <a:pt x="111443" y="90488"/>
                    <a:pt x="138113" y="90488"/>
                  </a:cubicBezTo>
                  <a:cubicBezTo>
                    <a:pt x="164783" y="90488"/>
                    <a:pt x="185738" y="111442"/>
                    <a:pt x="185738" y="138113"/>
                  </a:cubicBezTo>
                  <a:cubicBezTo>
                    <a:pt x="185738" y="164783"/>
                    <a:pt x="163830" y="185738"/>
                    <a:pt x="138113" y="185738"/>
                  </a:cubicBezTo>
                  <a:close/>
                  <a:moveTo>
                    <a:pt x="138113" y="0"/>
                  </a:moveTo>
                  <a:cubicBezTo>
                    <a:pt x="61913" y="0"/>
                    <a:pt x="0" y="61913"/>
                    <a:pt x="0" y="138113"/>
                  </a:cubicBezTo>
                  <a:cubicBezTo>
                    <a:pt x="0" y="214313"/>
                    <a:pt x="61913" y="276225"/>
                    <a:pt x="138113" y="276225"/>
                  </a:cubicBezTo>
                  <a:cubicBezTo>
                    <a:pt x="214313" y="276225"/>
                    <a:pt x="276225" y="214313"/>
                    <a:pt x="276225" y="138113"/>
                  </a:cubicBezTo>
                  <a:cubicBezTo>
                    <a:pt x="276225" y="61913"/>
                    <a:pt x="214313" y="0"/>
                    <a:pt x="138113" y="0"/>
                  </a:cubicBez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49" name="任意多边形: 形状 167"/>
            <p:cNvSpPr/>
            <p:nvPr/>
          </p:nvSpPr>
          <p:spPr>
            <a:xfrm rot="14849974">
              <a:off x="5353185" y="11387936"/>
              <a:ext cx="450731" cy="572083"/>
            </a:xfrm>
            <a:custGeom>
              <a:avLst/>
              <a:gdLst>
                <a:gd name="connsiteX0" fmla="*/ 0 w 247656"/>
                <a:gd name="connsiteY0" fmla="*/ 0 h 314332"/>
                <a:gd name="connsiteX1" fmla="*/ 247656 w 247656"/>
                <a:gd name="connsiteY1" fmla="*/ 0 h 314332"/>
                <a:gd name="connsiteX2" fmla="*/ 247656 w 247656"/>
                <a:gd name="connsiteY2" fmla="*/ 314333 h 314332"/>
                <a:gd name="connsiteX3" fmla="*/ 0 w 247656"/>
                <a:gd name="connsiteY3" fmla="*/ 314333 h 314332"/>
              </a:gdLst>
              <a:ahLst/>
              <a:cxnLst>
                <a:cxn ang="0">
                  <a:pos x="connsiteX0" y="connsiteY0"/>
                </a:cxn>
                <a:cxn ang="0">
                  <a:pos x="connsiteX1" y="connsiteY1"/>
                </a:cxn>
                <a:cxn ang="0">
                  <a:pos x="connsiteX2" y="connsiteY2"/>
                </a:cxn>
                <a:cxn ang="0">
                  <a:pos x="connsiteX3" y="connsiteY3"/>
                </a:cxn>
              </a:cxnLst>
              <a:rect l="l" t="t" r="r" b="b"/>
              <a:pathLst>
                <a:path w="247656" h="314332">
                  <a:moveTo>
                    <a:pt x="0" y="0"/>
                  </a:moveTo>
                  <a:lnTo>
                    <a:pt x="247656" y="0"/>
                  </a:lnTo>
                  <a:lnTo>
                    <a:pt x="247656" y="314333"/>
                  </a:lnTo>
                  <a:lnTo>
                    <a:pt x="0" y="314333"/>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0" name="任意多边形: 形状 168"/>
            <p:cNvSpPr/>
            <p:nvPr/>
          </p:nvSpPr>
          <p:spPr>
            <a:xfrm>
              <a:off x="4684888" y="10984266"/>
              <a:ext cx="547046" cy="781826"/>
            </a:xfrm>
            <a:custGeom>
              <a:avLst/>
              <a:gdLst>
                <a:gd name="connsiteX0" fmla="*/ 231041 w 300573"/>
                <a:gd name="connsiteY0" fmla="*/ 409575 h 429577"/>
                <a:gd name="connsiteX1" fmla="*/ 300573 w 300573"/>
                <a:gd name="connsiteY1" fmla="*/ 429578 h 429577"/>
                <a:gd name="connsiteX2" fmla="*/ 127218 w 300573"/>
                <a:gd name="connsiteY2" fmla="*/ 2857 h 429577"/>
                <a:gd name="connsiteX3" fmla="*/ 126266 w 300573"/>
                <a:gd name="connsiteY3" fmla="*/ 0 h 429577"/>
                <a:gd name="connsiteX4" fmla="*/ 72926 w 300573"/>
                <a:gd name="connsiteY4" fmla="*/ 21907 h 429577"/>
                <a:gd name="connsiteX5" fmla="*/ 73878 w 300573"/>
                <a:gd name="connsiteY5" fmla="*/ 24765 h 429577"/>
                <a:gd name="connsiteX6" fmla="*/ 95786 w 300573"/>
                <a:gd name="connsiteY6" fmla="*/ 79057 h 429577"/>
                <a:gd name="connsiteX7" fmla="*/ 17681 w 300573"/>
                <a:gd name="connsiteY7" fmla="*/ 111442 h 429577"/>
                <a:gd name="connsiteX8" fmla="*/ 2441 w 300573"/>
                <a:gd name="connsiteY8" fmla="*/ 148590 h 429577"/>
                <a:gd name="connsiteX9" fmla="*/ 29111 w 300573"/>
                <a:gd name="connsiteY9" fmla="*/ 166688 h 429577"/>
                <a:gd name="connsiteX10" fmla="*/ 39588 w 300573"/>
                <a:gd name="connsiteY10" fmla="*/ 164783 h 429577"/>
                <a:gd name="connsiteX11" fmla="*/ 117693 w 300573"/>
                <a:gd name="connsiteY11" fmla="*/ 132398 h 429577"/>
                <a:gd name="connsiteX12" fmla="*/ 231041 w 300573"/>
                <a:gd name="connsiteY12" fmla="*/ 409575 h 42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0573" h="429577">
                  <a:moveTo>
                    <a:pt x="231041" y="409575"/>
                  </a:moveTo>
                  <a:cubicBezTo>
                    <a:pt x="255806" y="411480"/>
                    <a:pt x="279618" y="418148"/>
                    <a:pt x="300573" y="429578"/>
                  </a:cubicBezTo>
                  <a:lnTo>
                    <a:pt x="127218" y="2857"/>
                  </a:lnTo>
                  <a:cubicBezTo>
                    <a:pt x="127218" y="1905"/>
                    <a:pt x="126266" y="952"/>
                    <a:pt x="126266" y="0"/>
                  </a:cubicBezTo>
                  <a:lnTo>
                    <a:pt x="72926" y="21907"/>
                  </a:lnTo>
                  <a:cubicBezTo>
                    <a:pt x="72926" y="22860"/>
                    <a:pt x="73878" y="23813"/>
                    <a:pt x="73878" y="24765"/>
                  </a:cubicBezTo>
                  <a:lnTo>
                    <a:pt x="95786" y="79057"/>
                  </a:lnTo>
                  <a:lnTo>
                    <a:pt x="17681" y="111442"/>
                  </a:lnTo>
                  <a:cubicBezTo>
                    <a:pt x="3393" y="117157"/>
                    <a:pt x="-4227" y="134303"/>
                    <a:pt x="2441" y="148590"/>
                  </a:cubicBezTo>
                  <a:cubicBezTo>
                    <a:pt x="7203" y="160020"/>
                    <a:pt x="17681" y="166688"/>
                    <a:pt x="29111" y="166688"/>
                  </a:cubicBezTo>
                  <a:cubicBezTo>
                    <a:pt x="32921" y="166688"/>
                    <a:pt x="36731" y="165735"/>
                    <a:pt x="39588" y="164783"/>
                  </a:cubicBezTo>
                  <a:lnTo>
                    <a:pt x="117693" y="132398"/>
                  </a:lnTo>
                  <a:lnTo>
                    <a:pt x="231041" y="409575"/>
                  </a:ln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sp>
          <p:nvSpPr>
            <p:cNvPr id="51" name="任意多边形: 形状 169"/>
            <p:cNvSpPr/>
            <p:nvPr/>
          </p:nvSpPr>
          <p:spPr>
            <a:xfrm>
              <a:off x="5370650" y="11916910"/>
              <a:ext cx="459392" cy="277364"/>
            </a:xfrm>
            <a:custGeom>
              <a:avLst/>
              <a:gdLst>
                <a:gd name="connsiteX0" fmla="*/ 223838 w 252412"/>
                <a:gd name="connsiteY0" fmla="*/ 0 h 152400"/>
                <a:gd name="connsiteX1" fmla="*/ 212408 w 252412"/>
                <a:gd name="connsiteY1" fmla="*/ 1905 h 152400"/>
                <a:gd name="connsiteX2" fmla="*/ 19050 w 252412"/>
                <a:gd name="connsiteY2" fmla="*/ 81915 h 152400"/>
                <a:gd name="connsiteX3" fmla="*/ 0 w 252412"/>
                <a:gd name="connsiteY3" fmla="*/ 151448 h 152400"/>
                <a:gd name="connsiteX4" fmla="*/ 0 w 252412"/>
                <a:gd name="connsiteY4" fmla="*/ 152400 h 152400"/>
                <a:gd name="connsiteX5" fmla="*/ 232410 w 252412"/>
                <a:gd name="connsiteY5" fmla="*/ 55245 h 152400"/>
                <a:gd name="connsiteX6" fmla="*/ 252413 w 252412"/>
                <a:gd name="connsiteY6" fmla="*/ 28575 h 152400"/>
                <a:gd name="connsiteX7" fmla="*/ 223838 w 252412"/>
                <a:gd name="connsiteY7"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412" h="152400">
                  <a:moveTo>
                    <a:pt x="223838" y="0"/>
                  </a:moveTo>
                  <a:cubicBezTo>
                    <a:pt x="220028" y="0"/>
                    <a:pt x="216218" y="952"/>
                    <a:pt x="212408" y="1905"/>
                  </a:cubicBezTo>
                  <a:lnTo>
                    <a:pt x="19050" y="81915"/>
                  </a:lnTo>
                  <a:cubicBezTo>
                    <a:pt x="17145" y="106680"/>
                    <a:pt x="11430" y="130492"/>
                    <a:pt x="0" y="151448"/>
                  </a:cubicBezTo>
                  <a:lnTo>
                    <a:pt x="0" y="152400"/>
                  </a:lnTo>
                  <a:lnTo>
                    <a:pt x="232410" y="55245"/>
                  </a:lnTo>
                  <a:cubicBezTo>
                    <a:pt x="243840" y="51435"/>
                    <a:pt x="252413" y="40957"/>
                    <a:pt x="252413" y="28575"/>
                  </a:cubicBezTo>
                  <a:cubicBezTo>
                    <a:pt x="252413" y="13335"/>
                    <a:pt x="239078" y="0"/>
                    <a:pt x="223838" y="0"/>
                  </a:cubicBezTo>
                  <a:close/>
                </a:path>
              </a:pathLst>
            </a:custGeom>
            <a:grpFill/>
            <a:ln w="9525" cap="flat">
              <a:noFill/>
              <a:prstDash val="solid"/>
              <a:miter/>
            </a:ln>
            <a:effectLst/>
          </p:spPr>
          <p:txBody>
            <a:bodyPr wrap="none" lIns="166421" tIns="83210" rIns="166421" bIns="83210" rtlCol="0" anchor="ctr"/>
            <a:lstStyle/>
            <a:p>
              <a:endParaRPr lang="zh-CN" altLang="en-US" sz="1825">
                <a:latin typeface="微软雅黑 Light" panose="020B0502040204020203" pitchFamily="34" charset="-122"/>
                <a:ea typeface="微软雅黑 Light" panose="020B0502040204020203" pitchFamily="34" charset="-122"/>
              </a:endParaRPr>
            </a:p>
          </p:txBody>
        </p:sp>
      </p:grpSp>
      <p:sp>
        <p:nvSpPr>
          <p:cNvPr id="45" name="矩形 44"/>
          <p:cNvSpPr/>
          <p:nvPr/>
        </p:nvSpPr>
        <p:spPr>
          <a:xfrm>
            <a:off x="7026433" y="10406046"/>
            <a:ext cx="4584739" cy="1565316"/>
          </a:xfrm>
          <a:prstGeom prst="rect">
            <a:avLst/>
          </a:prstGeom>
          <a:noFill/>
          <a:ln w="23114">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none" lIns="166421" tIns="83210" rIns="166421" bIns="83210" rtlCol="0" anchor="ctr"/>
          <a:lstStyle/>
          <a:p>
            <a:pPr algn="ctr"/>
            <a:endParaRPr lang="zh-CN" altLang="en-US" sz="1825">
              <a:latin typeface="微软雅黑 Light" panose="020B0502040204020203" pitchFamily="34" charset="-122"/>
              <a:ea typeface="微软雅黑 Light" panose="020B0502040204020203" pitchFamily="34" charset="-122"/>
            </a:endParaRPr>
          </a:p>
        </p:txBody>
      </p:sp>
      <p:cxnSp>
        <p:nvCxnSpPr>
          <p:cNvPr id="46" name="直接连接符 45"/>
          <p:cNvCxnSpPr/>
          <p:nvPr/>
        </p:nvCxnSpPr>
        <p:spPr>
          <a:xfrm>
            <a:off x="1498382" y="2695897"/>
            <a:ext cx="14023558" cy="1583"/>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498382" y="11971362"/>
            <a:ext cx="12402168" cy="0"/>
          </a:xfrm>
          <a:prstGeom prst="line">
            <a:avLst/>
          </a:prstGeom>
          <a:ln w="11557">
            <a:solidFill>
              <a:schemeClr val="bg1">
                <a:lumMod val="75000"/>
              </a:schemeClr>
            </a:solidFill>
          </a:ln>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工艺工序</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55" name="右箭头 54"/>
          <p:cNvSpPr/>
          <p:nvPr/>
        </p:nvSpPr>
        <p:spPr>
          <a:xfrm rot="1866360">
            <a:off x="10173481" y="4696274"/>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右箭头 55"/>
          <p:cNvSpPr/>
          <p:nvPr/>
        </p:nvSpPr>
        <p:spPr>
          <a:xfrm rot="19949685">
            <a:off x="10103735" y="7053453"/>
            <a:ext cx="131063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右箭头 56"/>
          <p:cNvSpPr/>
          <p:nvPr/>
        </p:nvSpPr>
        <p:spPr>
          <a:xfrm>
            <a:off x="14258994" y="5517281"/>
            <a:ext cx="808525"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右箭头 57"/>
          <p:cNvSpPr/>
          <p:nvPr/>
        </p:nvSpPr>
        <p:spPr>
          <a:xfrm>
            <a:off x="17986274" y="5525435"/>
            <a:ext cx="825661"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圆角矩形 58"/>
          <p:cNvSpPr/>
          <p:nvPr/>
        </p:nvSpPr>
        <p:spPr>
          <a:xfrm>
            <a:off x="11899205" y="4452852"/>
            <a:ext cx="10369114"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469857" y="6221095"/>
            <a:ext cx="8981076" cy="2779563"/>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a:off x="550249" y="3410794"/>
            <a:ext cx="8981076" cy="2450297"/>
          </a:xfrm>
          <a:prstGeom prst="roundRect">
            <a:avLst/>
          </a:prstGeom>
          <a:noFill/>
          <a:ln w="28575">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p:cNvGrpSpPr/>
          <p:nvPr/>
        </p:nvGrpSpPr>
        <p:grpSpPr>
          <a:xfrm>
            <a:off x="766753" y="3258394"/>
            <a:ext cx="2428349" cy="2585275"/>
            <a:chOff x="766753" y="4197844"/>
            <a:chExt cx="2428349" cy="2585275"/>
          </a:xfrm>
        </p:grpSpPr>
        <p:pic>
          <p:nvPicPr>
            <p:cNvPr id="63" name="Picture 4" descr="加大投入 布局智能注塑"/>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66753" y="4197844"/>
              <a:ext cx="2428349" cy="2585275"/>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1042452" y="6180307"/>
              <a:ext cx="2088232" cy="400110"/>
            </a:xfrm>
            <a:prstGeom prst="rect">
              <a:avLst/>
            </a:prstGeom>
            <a:noFill/>
          </p:spPr>
          <p:txBody>
            <a:bodyPr wrap="square" rtlCol="0">
              <a:spAutoFit/>
            </a:bodyPr>
            <a:lstStyle/>
            <a:p>
              <a:pPr algn="ctr"/>
              <a:r>
                <a:rPr lang="zh-CN" altLang="en-US" sz="2000" b="1" smtClean="0"/>
                <a:t>工序</a:t>
              </a:r>
              <a:r>
                <a:rPr lang="en-US" altLang="zh-CN" sz="2000" b="1" smtClean="0"/>
                <a:t>1</a:t>
              </a:r>
              <a:endParaRPr lang="zh-CN" altLang="en-US" sz="2000" b="1"/>
            </a:p>
          </p:txBody>
        </p:sp>
      </p:grpSp>
      <p:grpSp>
        <p:nvGrpSpPr>
          <p:cNvPr id="65" name="组合 64"/>
          <p:cNvGrpSpPr/>
          <p:nvPr/>
        </p:nvGrpSpPr>
        <p:grpSpPr>
          <a:xfrm>
            <a:off x="4362487" y="4048571"/>
            <a:ext cx="2088232" cy="1689805"/>
            <a:chOff x="4362487" y="4988021"/>
            <a:chExt cx="2088232" cy="1689805"/>
          </a:xfrm>
        </p:grpSpPr>
        <p:pic>
          <p:nvPicPr>
            <p:cNvPr id="6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6460" y="4988021"/>
              <a:ext cx="1636121" cy="1221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 name="TextBox 66"/>
            <p:cNvSpPr txBox="1"/>
            <p:nvPr/>
          </p:nvSpPr>
          <p:spPr>
            <a:xfrm>
              <a:off x="4362487" y="6277716"/>
              <a:ext cx="2088232" cy="400110"/>
            </a:xfrm>
            <a:prstGeom prst="rect">
              <a:avLst/>
            </a:prstGeom>
            <a:noFill/>
          </p:spPr>
          <p:txBody>
            <a:bodyPr wrap="square" rtlCol="0">
              <a:spAutoFit/>
            </a:bodyPr>
            <a:lstStyle/>
            <a:p>
              <a:pPr algn="ctr"/>
              <a:r>
                <a:rPr lang="zh-CN" altLang="en-US" sz="2000" b="1" smtClean="0"/>
                <a:t>工序</a:t>
              </a:r>
              <a:r>
                <a:rPr lang="en-US" altLang="zh-CN" sz="2000" b="1" smtClean="0"/>
                <a:t>2</a:t>
              </a:r>
              <a:endParaRPr lang="zh-CN" altLang="en-US" sz="2000" b="1"/>
            </a:p>
          </p:txBody>
        </p:sp>
      </p:grpSp>
      <p:grpSp>
        <p:nvGrpSpPr>
          <p:cNvPr id="68" name="组合 67"/>
          <p:cNvGrpSpPr/>
          <p:nvPr/>
        </p:nvGrpSpPr>
        <p:grpSpPr>
          <a:xfrm>
            <a:off x="7443093" y="3724406"/>
            <a:ext cx="2088232" cy="2116616"/>
            <a:chOff x="7443093" y="4663856"/>
            <a:chExt cx="2088232" cy="2116616"/>
          </a:xfrm>
        </p:grpSpPr>
        <p:pic>
          <p:nvPicPr>
            <p:cNvPr id="6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7073" y="4663856"/>
              <a:ext cx="1031794" cy="1653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TextBox 69"/>
            <p:cNvSpPr txBox="1"/>
            <p:nvPr/>
          </p:nvSpPr>
          <p:spPr>
            <a:xfrm>
              <a:off x="7443093" y="6380362"/>
              <a:ext cx="2088232" cy="400110"/>
            </a:xfrm>
            <a:prstGeom prst="rect">
              <a:avLst/>
            </a:prstGeom>
            <a:noFill/>
          </p:spPr>
          <p:txBody>
            <a:bodyPr wrap="square" rtlCol="0">
              <a:spAutoFit/>
            </a:bodyPr>
            <a:lstStyle/>
            <a:p>
              <a:pPr algn="ctr"/>
              <a:r>
                <a:rPr lang="zh-CN" altLang="en-US" sz="2000" b="1" smtClean="0"/>
                <a:t>工序</a:t>
              </a:r>
              <a:r>
                <a:rPr lang="en-US" altLang="zh-CN" sz="2000" b="1" smtClean="0"/>
                <a:t>3</a:t>
              </a:r>
              <a:endParaRPr lang="zh-CN" altLang="en-US" sz="2000" b="1"/>
            </a:p>
          </p:txBody>
        </p:sp>
      </p:grpSp>
      <p:grpSp>
        <p:nvGrpSpPr>
          <p:cNvPr id="71" name="组合 70"/>
          <p:cNvGrpSpPr/>
          <p:nvPr/>
        </p:nvGrpSpPr>
        <p:grpSpPr>
          <a:xfrm>
            <a:off x="12220534" y="5116698"/>
            <a:ext cx="1698209" cy="1922885"/>
            <a:chOff x="11587491" y="6075346"/>
            <a:chExt cx="1698209" cy="1922885"/>
          </a:xfrm>
        </p:grpSpPr>
        <p:pic>
          <p:nvPicPr>
            <p:cNvPr id="7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87492" y="6075346"/>
              <a:ext cx="1698208" cy="1415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11587491" y="7598122"/>
              <a:ext cx="1698209" cy="400109"/>
            </a:xfrm>
            <a:prstGeom prst="rect">
              <a:avLst/>
            </a:prstGeom>
            <a:noFill/>
          </p:spPr>
          <p:txBody>
            <a:bodyPr wrap="square" rtlCol="0">
              <a:spAutoFit/>
            </a:bodyPr>
            <a:lstStyle/>
            <a:p>
              <a:pPr algn="ctr"/>
              <a:r>
                <a:rPr lang="zh-CN" altLang="en-US" sz="2000" b="1" smtClean="0"/>
                <a:t>工序</a:t>
              </a:r>
              <a:r>
                <a:rPr lang="en-US" altLang="zh-CN" sz="2000" b="1" smtClean="0"/>
                <a:t>7</a:t>
              </a:r>
              <a:endParaRPr lang="zh-CN" altLang="en-US" sz="2000" b="1"/>
            </a:p>
          </p:txBody>
        </p:sp>
      </p:grpSp>
      <p:grpSp>
        <p:nvGrpSpPr>
          <p:cNvPr id="74" name="组合 73"/>
          <p:cNvGrpSpPr/>
          <p:nvPr/>
        </p:nvGrpSpPr>
        <p:grpSpPr>
          <a:xfrm>
            <a:off x="15339688" y="4767216"/>
            <a:ext cx="2376875" cy="2232937"/>
            <a:chOff x="15555750" y="5706666"/>
            <a:chExt cx="2376875" cy="2232937"/>
          </a:xfrm>
        </p:grpSpPr>
        <p:pic>
          <p:nvPicPr>
            <p:cNvPr id="75" name="Picture 2" descr="https://gimg2.baidu.com/image_search/src=http%3A%2F%2Fimage10.71.net%2Fimage10%2F00%2F64%2F08%2F18%2F325835cd-c9b9-403e-9041-bddf3d541033.jpg&amp;refer=http%3A%2F%2Fimage10.71.net&amp;app=2002&amp;size=f9999,10000&amp;q=a80&amp;n=0&amp;g=0n&amp;fmt=jpeg?sec=1642654981&amp;t=7d79ed23abe5cc3cbbf901ad8b355bd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55750" y="5706666"/>
              <a:ext cx="2376875" cy="189145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5844393" y="7539493"/>
              <a:ext cx="2088232" cy="400110"/>
            </a:xfrm>
            <a:prstGeom prst="rect">
              <a:avLst/>
            </a:prstGeom>
            <a:noFill/>
          </p:spPr>
          <p:txBody>
            <a:bodyPr wrap="square" rtlCol="0">
              <a:spAutoFit/>
            </a:bodyPr>
            <a:lstStyle/>
            <a:p>
              <a:pPr algn="ctr"/>
              <a:r>
                <a:rPr lang="zh-CN" altLang="en-US" sz="2000" b="1" smtClean="0"/>
                <a:t>工序</a:t>
              </a:r>
              <a:r>
                <a:rPr lang="en-US" altLang="zh-CN" sz="2000" b="1" smtClean="0"/>
                <a:t>8</a:t>
              </a:r>
              <a:endParaRPr lang="zh-CN" altLang="en-US" sz="2000" b="1"/>
            </a:p>
          </p:txBody>
        </p:sp>
      </p:grpSp>
      <p:grpSp>
        <p:nvGrpSpPr>
          <p:cNvPr id="77" name="组合 76"/>
          <p:cNvGrpSpPr/>
          <p:nvPr/>
        </p:nvGrpSpPr>
        <p:grpSpPr>
          <a:xfrm>
            <a:off x="19037423" y="5303596"/>
            <a:ext cx="3032925" cy="1665244"/>
            <a:chOff x="19724396" y="6225784"/>
            <a:chExt cx="3032925" cy="1665244"/>
          </a:xfrm>
        </p:grpSpPr>
        <p:pic>
          <p:nvPicPr>
            <p:cNvPr id="78" name="Picture 1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24396" y="6225784"/>
              <a:ext cx="3032925" cy="111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9" name="TextBox 78"/>
            <p:cNvSpPr txBox="1"/>
            <p:nvPr/>
          </p:nvSpPr>
          <p:spPr>
            <a:xfrm>
              <a:off x="20196742" y="7490918"/>
              <a:ext cx="2088232" cy="400110"/>
            </a:xfrm>
            <a:prstGeom prst="rect">
              <a:avLst/>
            </a:prstGeom>
            <a:noFill/>
          </p:spPr>
          <p:txBody>
            <a:bodyPr wrap="square" rtlCol="0">
              <a:spAutoFit/>
            </a:bodyPr>
            <a:lstStyle/>
            <a:p>
              <a:pPr algn="ctr"/>
              <a:r>
                <a:rPr lang="zh-CN" altLang="en-US" sz="2000" b="1" smtClean="0"/>
                <a:t>工序</a:t>
              </a:r>
              <a:r>
                <a:rPr lang="en-US" altLang="zh-CN" sz="2000" b="1" smtClean="0"/>
                <a:t>9</a:t>
              </a:r>
              <a:endParaRPr lang="zh-CN" altLang="en-US" sz="2000" b="1"/>
            </a:p>
          </p:txBody>
        </p:sp>
      </p:grpSp>
      <p:grpSp>
        <p:nvGrpSpPr>
          <p:cNvPr id="80" name="组合 79"/>
          <p:cNvGrpSpPr/>
          <p:nvPr/>
        </p:nvGrpSpPr>
        <p:grpSpPr>
          <a:xfrm>
            <a:off x="1025997" y="6551469"/>
            <a:ext cx="2088232" cy="2272296"/>
            <a:chOff x="1025997" y="7490919"/>
            <a:chExt cx="2088232" cy="2272296"/>
          </a:xfrm>
        </p:grpSpPr>
        <p:sp>
          <p:nvSpPr>
            <p:cNvPr id="81" name="TextBox 80"/>
            <p:cNvSpPr txBox="1"/>
            <p:nvPr/>
          </p:nvSpPr>
          <p:spPr>
            <a:xfrm>
              <a:off x="1025997" y="9363105"/>
              <a:ext cx="2088232" cy="400110"/>
            </a:xfrm>
            <a:prstGeom prst="rect">
              <a:avLst/>
            </a:prstGeom>
            <a:noFill/>
          </p:spPr>
          <p:txBody>
            <a:bodyPr wrap="square" rtlCol="0">
              <a:spAutoFit/>
            </a:bodyPr>
            <a:lstStyle/>
            <a:p>
              <a:pPr algn="ctr"/>
              <a:r>
                <a:rPr lang="zh-CN" altLang="en-US" sz="2000" b="1" smtClean="0"/>
                <a:t>工序</a:t>
              </a:r>
              <a:r>
                <a:rPr lang="en-US" altLang="zh-CN" sz="2000" b="1" smtClean="0"/>
                <a:t>4</a:t>
              </a:r>
              <a:endParaRPr lang="zh-CN" altLang="en-US" sz="2000" b="1"/>
            </a:p>
          </p:txBody>
        </p:sp>
        <p:pic>
          <p:nvPicPr>
            <p:cNvPr id="8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963" y="7490919"/>
              <a:ext cx="1047210" cy="1839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3" name="组合 82"/>
          <p:cNvGrpSpPr/>
          <p:nvPr/>
        </p:nvGrpSpPr>
        <p:grpSpPr>
          <a:xfrm>
            <a:off x="4374368" y="6642240"/>
            <a:ext cx="2088232" cy="2229432"/>
            <a:chOff x="4374368" y="7581690"/>
            <a:chExt cx="2088232" cy="2229432"/>
          </a:xfrm>
        </p:grpSpPr>
        <p:sp>
          <p:nvSpPr>
            <p:cNvPr id="84" name="TextBox 83"/>
            <p:cNvSpPr txBox="1"/>
            <p:nvPr/>
          </p:nvSpPr>
          <p:spPr>
            <a:xfrm>
              <a:off x="4374368" y="9411012"/>
              <a:ext cx="2088232" cy="400110"/>
            </a:xfrm>
            <a:prstGeom prst="rect">
              <a:avLst/>
            </a:prstGeom>
            <a:noFill/>
          </p:spPr>
          <p:txBody>
            <a:bodyPr wrap="square" rtlCol="0">
              <a:spAutoFit/>
            </a:bodyPr>
            <a:lstStyle/>
            <a:p>
              <a:pPr algn="ctr"/>
              <a:r>
                <a:rPr lang="zh-CN" altLang="en-US" sz="2000" b="1" smtClean="0"/>
                <a:t>工序</a:t>
              </a:r>
              <a:r>
                <a:rPr lang="en-US" altLang="zh-CN" sz="2000" b="1" smtClean="0"/>
                <a:t>5</a:t>
              </a:r>
              <a:endParaRPr lang="zh-CN" altLang="en-US" sz="2000" b="1"/>
            </a:p>
          </p:txBody>
        </p:sp>
        <p:pic>
          <p:nvPicPr>
            <p:cNvPr id="85"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8302" y="7581690"/>
              <a:ext cx="1600363" cy="1887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6" name="组合 85"/>
          <p:cNvGrpSpPr/>
          <p:nvPr/>
        </p:nvGrpSpPr>
        <p:grpSpPr>
          <a:xfrm>
            <a:off x="7443093" y="6656458"/>
            <a:ext cx="2088232" cy="2255284"/>
            <a:chOff x="7443093" y="7595908"/>
            <a:chExt cx="2088232" cy="2255284"/>
          </a:xfrm>
        </p:grpSpPr>
        <p:sp>
          <p:nvSpPr>
            <p:cNvPr id="87" name="TextBox 86"/>
            <p:cNvSpPr txBox="1"/>
            <p:nvPr/>
          </p:nvSpPr>
          <p:spPr>
            <a:xfrm>
              <a:off x="7443093" y="9451082"/>
              <a:ext cx="2088232" cy="400110"/>
            </a:xfrm>
            <a:prstGeom prst="rect">
              <a:avLst/>
            </a:prstGeom>
            <a:noFill/>
          </p:spPr>
          <p:txBody>
            <a:bodyPr wrap="square" rtlCol="0">
              <a:spAutoFit/>
            </a:bodyPr>
            <a:lstStyle/>
            <a:p>
              <a:pPr algn="ctr"/>
              <a:r>
                <a:rPr lang="zh-CN" altLang="en-US" sz="2000" b="1" smtClean="0"/>
                <a:t>工序</a:t>
              </a:r>
              <a:r>
                <a:rPr lang="en-US" altLang="zh-CN" sz="2000" b="1" smtClean="0"/>
                <a:t>6</a:t>
              </a:r>
              <a:endParaRPr lang="zh-CN" altLang="en-US" sz="2000" b="1"/>
            </a:p>
          </p:txBody>
        </p:sp>
        <p:pic>
          <p:nvPicPr>
            <p:cNvPr id="88"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3093" y="7595908"/>
              <a:ext cx="1899754" cy="1734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9" name="右箭头 88"/>
          <p:cNvSpPr/>
          <p:nvPr/>
        </p:nvSpPr>
        <p:spPr>
          <a:xfrm>
            <a:off x="3519163"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a:off x="6702851" y="4482801"/>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a:off x="3498836"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右箭头 91"/>
          <p:cNvSpPr/>
          <p:nvPr/>
        </p:nvSpPr>
        <p:spPr>
          <a:xfrm>
            <a:off x="6462600" y="7471098"/>
            <a:ext cx="843324" cy="653095"/>
          </a:xfrm>
          <a:prstGeom prst="rightArrow">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4486176" y="3258394"/>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1</a:t>
            </a:r>
            <a:endParaRPr lang="zh-CN" altLang="en-US" sz="1800"/>
          </a:p>
        </p:txBody>
      </p:sp>
      <p:sp>
        <p:nvSpPr>
          <p:cNvPr id="94" name="矩形 93"/>
          <p:cNvSpPr/>
          <p:nvPr/>
        </p:nvSpPr>
        <p:spPr>
          <a:xfrm>
            <a:off x="4494560" y="5991352"/>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2</a:t>
            </a:r>
            <a:endParaRPr lang="zh-CN" altLang="en-US" sz="1800"/>
          </a:p>
        </p:txBody>
      </p:sp>
      <p:sp>
        <p:nvSpPr>
          <p:cNvPr id="95" name="矩形 94"/>
          <p:cNvSpPr/>
          <p:nvPr/>
        </p:nvSpPr>
        <p:spPr>
          <a:xfrm>
            <a:off x="16151434" y="4171669"/>
            <a:ext cx="1364357" cy="466012"/>
          </a:xfrm>
          <a:prstGeom prst="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mtClean="0"/>
              <a:t>工艺流程</a:t>
            </a:r>
            <a:r>
              <a:rPr lang="en-US" altLang="zh-CN" sz="1800" smtClean="0"/>
              <a:t>3</a:t>
            </a:r>
            <a:endParaRPr lang="zh-CN" altLang="en-US" sz="1800"/>
          </a:p>
        </p:txBody>
      </p:sp>
      <p:pic>
        <p:nvPicPr>
          <p:cNvPr id="9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99005" y="3555254"/>
            <a:ext cx="1428750"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82981" y="7795800"/>
            <a:ext cx="2050748" cy="1189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5" descr="https://ss0.baidu.com/7Po3dSag_xI4khGko9WTAnF6hhy/baike/pic/item/a9d3fd1f4134970a47501c8290cad1c8a7865d7f.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628397" y="5439016"/>
            <a:ext cx="1120337" cy="1030710"/>
          </a:xfrm>
          <a:prstGeom prst="rect">
            <a:avLst/>
          </a:prstGeom>
          <a:noFill/>
          <a:extLst>
            <a:ext uri="{909E8E84-426E-40DD-AFC4-6F175D3DCCD1}">
              <a14:hiddenFill xmlns:a14="http://schemas.microsoft.com/office/drawing/2010/main">
                <a:solidFill>
                  <a:srgbClr val="FFFFFF"/>
                </a:solidFill>
              </a14:hiddenFill>
            </a:ext>
          </a:extLst>
        </p:spPr>
      </p:pic>
      <p:sp>
        <p:nvSpPr>
          <p:cNvPr id="99" name="文本框 38"/>
          <p:cNvSpPr txBox="1"/>
          <p:nvPr/>
        </p:nvSpPr>
        <p:spPr>
          <a:xfrm>
            <a:off x="550249" y="10027146"/>
            <a:ext cx="21718070" cy="2830195"/>
          </a:xfrm>
          <a:prstGeom prst="rect">
            <a:avLst/>
          </a:prstGeom>
          <a:noFill/>
          <a:ln>
            <a:noFill/>
          </a:ln>
        </p:spPr>
        <p:txBody>
          <a:bodyPr wrap="square" rtlCol="0">
            <a:spAutoFit/>
          </a:bodyPr>
          <a:lstStyle>
            <a:defPPr>
              <a:defRPr lang="zh-CN"/>
            </a:defPPr>
            <a:lvl1pPr>
              <a:lnSpc>
                <a:spcPct val="150000"/>
              </a:lnSpc>
              <a:defRPr sz="4000" b="1"/>
            </a:lvl1pPr>
          </a:lstStyle>
          <a:p>
            <a:pPr>
              <a:spcBef>
                <a:spcPts val="600"/>
              </a:spcBef>
              <a:spcAft>
                <a:spcPts val="600"/>
              </a:spcAft>
              <a:defRPr/>
            </a:pPr>
            <a:r>
              <a:rPr lang="zh-CN" altLang="en-US" sz="2800" b="0" dirty="0" smtClean="0">
                <a:latin typeface="微软雅黑 Light" panose="020B0502040204020203" pitchFamily="34" charset="-122"/>
                <a:ea typeface="微软雅黑 Light" panose="020B0502040204020203" pitchFamily="34" charset="-122"/>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 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是产品</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生产加工或装配</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过程的定义。</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工艺路线由一到多个工序组成，工序之间具有前后依赖关系</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。研发人员可在</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系统中设置每种产品生产时使用的工艺路线，以及各道工序中使用到的物料比例。</a:t>
            </a:r>
            <a:endParaRPr lang="en-US" altLang="zh-CN" sz="2800" b="0" kern="0" dirty="0">
              <a:latin typeface="微软雅黑" panose="020B0503020204020204" pitchFamily="34" charset="-122"/>
              <a:ea typeface="微软雅黑" panose="020B0503020204020204" pitchFamily="34" charset="-122"/>
              <a:cs typeface="Arial" panose="020B0604020202020204" pitchFamily="34" charset="0"/>
            </a:endParaRPr>
          </a:p>
          <a:p>
            <a:pPr>
              <a:spcBef>
                <a:spcPts val="600"/>
              </a:spcBef>
              <a:spcAft>
                <a:spcPts val="600"/>
              </a:spcAft>
              <a:defRPr/>
            </a:pPr>
            <a:r>
              <a:rPr lang="en-US" altLang="zh-CN" sz="2800" b="0" kern="0" dirty="0">
                <a:latin typeface="微软雅黑" panose="020B0503020204020204" pitchFamily="34" charset="-122"/>
                <a:ea typeface="微软雅黑" panose="020B0503020204020204" pitchFamily="34" charset="-122"/>
                <a:cs typeface="Arial" panose="020B0604020202020204" pitchFamily="34" charset="0"/>
              </a:rPr>
              <a:t>       </a:t>
            </a:r>
            <a:r>
              <a:rPr lang="zh-CN" altLang="en-US" sz="2800" b="0" kern="0" dirty="0">
                <a:latin typeface="微软雅黑" panose="020B0503020204020204" pitchFamily="34" charset="-122"/>
                <a:ea typeface="微软雅黑" panose="020B0503020204020204" pitchFamily="34" charset="-122"/>
                <a:cs typeface="Arial" panose="020B0604020202020204" pitchFamily="34" charset="0"/>
              </a:rPr>
              <a:t>用户可根据预先配置的工艺路线</a:t>
            </a:r>
            <a:r>
              <a:rPr lang="zh-CN" altLang="en-US" sz="2800" b="0" kern="0" dirty="0" smtClean="0">
                <a:latin typeface="微软雅黑" panose="020B0503020204020204" pitchFamily="34" charset="-122"/>
                <a:ea typeface="微软雅黑" panose="020B0503020204020204" pitchFamily="34" charset="-122"/>
                <a:cs typeface="Arial" panose="020B0604020202020204" pitchFamily="34" charset="0"/>
              </a:rPr>
              <a:t>，进行生产工单到生产任务的分解。实际生产过程中可使用流转单来记录各个批次产品的生产过程，并提供每批次产品的生产追溯功能。</a:t>
            </a:r>
            <a:endParaRPr lang="en-US" altLang="zh-CN" sz="2800" b="0" dirty="0">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rPr>
              <a:t>生产排产</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66557" y="2034258"/>
            <a:ext cx="17067540" cy="820891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文本框 38"/>
          <p:cNvSpPr txBox="1"/>
          <p:nvPr/>
        </p:nvSpPr>
        <p:spPr>
          <a:xfrm>
            <a:off x="638493" y="4515336"/>
            <a:ext cx="4707984" cy="5908040"/>
          </a:xfrm>
          <a:prstGeom prst="rect">
            <a:avLst/>
          </a:prstGeom>
          <a:noFill/>
          <a:ln>
            <a:noFill/>
          </a:ln>
        </p:spPr>
        <p:txBody>
          <a:bodyPr wrap="square" rtlCol="0">
            <a:spAutoFit/>
          </a:bodyPr>
          <a:lstStyle>
            <a:defPPr>
              <a:defRPr lang="zh-CN"/>
            </a:defPPr>
            <a:lvl1pPr>
              <a:lnSpc>
                <a:spcPct val="150000"/>
              </a:lnSpc>
              <a:defRPr sz="4000" b="1"/>
            </a:lvl1pPr>
          </a:lstStyle>
          <a:p>
            <a:r>
              <a:rPr lang="zh-CN" altLang="en-US" sz="2800" b="0" dirty="0" smtClean="0">
                <a:latin typeface="微软雅黑 Light" panose="020B0502040204020203" pitchFamily="34" charset="-122"/>
                <a:ea typeface="微软雅黑 Light" panose="020B0502040204020203" pitchFamily="34" charset="-122"/>
              </a:rPr>
              <a:t>       排产人员可根据每个工序上的可用工作站情况设置每个工作站的生产任务，并使用甘特图的方式进行排产。</a:t>
            </a:r>
            <a:endParaRPr lang="en-US" altLang="zh-CN" sz="2800" b="0" dirty="0" smtClean="0">
              <a:latin typeface="微软雅黑 Light" panose="020B0502040204020203" pitchFamily="34" charset="-122"/>
              <a:ea typeface="微软雅黑 Light" panose="020B0502040204020203" pitchFamily="34" charset="-122"/>
            </a:endParaRPr>
          </a:p>
          <a:p>
            <a:r>
              <a:rPr lang="en-US" altLang="zh-CN" sz="2800" b="0" dirty="0">
                <a:latin typeface="微软雅黑 Light" panose="020B0502040204020203" pitchFamily="34" charset="-122"/>
                <a:ea typeface="微软雅黑 Light" panose="020B0502040204020203" pitchFamily="34" charset="-122"/>
              </a:rPr>
              <a:t> </a:t>
            </a:r>
            <a:r>
              <a:rPr lang="en-US" altLang="zh-CN" sz="2800" b="0" dirty="0" smtClean="0">
                <a:latin typeface="微软雅黑 Light" panose="020B0502040204020203" pitchFamily="34" charset="-122"/>
                <a:ea typeface="微软雅黑 Light" panose="020B0502040204020203" pitchFamily="34" charset="-122"/>
              </a:rPr>
              <a:t>      </a:t>
            </a:r>
            <a:r>
              <a:rPr lang="zh-CN" altLang="en-US" sz="2800" b="0" dirty="0" smtClean="0">
                <a:latin typeface="微软雅黑 Light" panose="020B0502040204020203" pitchFamily="34" charset="-122"/>
                <a:ea typeface="微软雅黑 Light" panose="020B0502040204020203" pitchFamily="34" charset="-122"/>
              </a:rPr>
              <a:t>工作站人员在生产过程中通过生产报工或者安装数据采集装置的方式，实现生产进度实时跟踪。</a:t>
            </a:r>
            <a:endParaRPr lang="en-US" altLang="zh-CN" sz="2800" b="0" dirty="0">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9680393" y="10459194"/>
            <a:ext cx="4091020" cy="2889031"/>
            <a:chOff x="8010773" y="10459194"/>
            <a:chExt cx="4091020" cy="2889031"/>
          </a:xfrm>
        </p:grpSpPr>
        <p:pic>
          <p:nvPicPr>
            <p:cNvPr id="11" name="Picture 6" descr="E:\SNOW\MES\03设计文档\原型界面\图例\微信图片_2021081917124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10773" y="10459194"/>
              <a:ext cx="4091020" cy="230418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440266" y="12763450"/>
              <a:ext cx="2759649" cy="584775"/>
            </a:xfrm>
            <a:prstGeom prst="rect">
              <a:avLst/>
            </a:prstGeom>
            <a:noFill/>
          </p:spPr>
          <p:txBody>
            <a:bodyPr wrap="square" rtlCol="0">
              <a:spAutoFit/>
            </a:bodyPr>
            <a:lstStyle/>
            <a:p>
              <a:pPr algn="ctr"/>
              <a:r>
                <a:rPr lang="zh-CN" altLang="en-US" sz="3200" dirty="0" smtClean="0"/>
                <a:t>生产报工</a:t>
              </a:r>
              <a:endParaRPr lang="zh-CN" altLang="en-US" sz="3200" dirty="0"/>
            </a:p>
          </p:txBody>
        </p:sp>
      </p:grpSp>
      <p:pic>
        <p:nvPicPr>
          <p:cNvPr id="18"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790784" y="10533246"/>
            <a:ext cx="2560726" cy="2156082"/>
          </a:xfrm>
          <a:prstGeom prst="rect">
            <a:avLst/>
          </a:prstGeom>
          <a:effectLst>
            <a:outerShdw blurRad="50800" dist="38100" dir="10800000" algn="r" rotWithShape="0">
              <a:prstClr val="black">
                <a:alpha val="6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51510" y="10155003"/>
            <a:ext cx="2764719" cy="25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7071147" y="12691442"/>
            <a:ext cx="2759649" cy="583565"/>
          </a:xfrm>
          <a:prstGeom prst="rect">
            <a:avLst/>
          </a:prstGeom>
          <a:noFill/>
        </p:spPr>
        <p:txBody>
          <a:bodyPr wrap="square" rtlCol="0">
            <a:spAutoFit/>
          </a:bodyPr>
          <a:lstStyle/>
          <a:p>
            <a:pPr algn="ctr"/>
            <a:r>
              <a:rPr lang="zh-CN" altLang="en-US" sz="3200" dirty="0" smtClean="0"/>
              <a:t>数据采集</a:t>
            </a:r>
            <a:endParaRPr lang="zh-CN" altLang="en-US"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生产</a:t>
            </a:r>
            <a:r>
              <a:rPr lang="zh-CN" altLang="en-US" sz="2800" dirty="0" smtClean="0">
                <a:latin typeface="微软雅黑" panose="020B0503020204020204" pitchFamily="34" charset="-122"/>
                <a:ea typeface="微软雅黑" panose="020B0503020204020204" pitchFamily="34" charset="-122"/>
              </a:rPr>
              <a:t>管理</a:t>
            </a:r>
            <a:r>
              <a:rPr lang="en-US" altLang="zh-CN" sz="2800" dirty="0" smtClean="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排班</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7168" name="组合 7167"/>
          <p:cNvGrpSpPr/>
          <p:nvPr/>
        </p:nvGrpSpPr>
        <p:grpSpPr>
          <a:xfrm>
            <a:off x="7362701" y="3114378"/>
            <a:ext cx="16437291" cy="7732938"/>
            <a:chOff x="2431585" y="4005514"/>
            <a:chExt cx="16437291" cy="7732938"/>
          </a:xfrm>
        </p:grpSpPr>
        <p:sp>
          <p:nvSpPr>
            <p:cNvPr id="8" name="TextBox 61"/>
            <p:cNvSpPr txBox="1"/>
            <p:nvPr/>
          </p:nvSpPr>
          <p:spPr>
            <a:xfrm>
              <a:off x="2898205" y="6816570"/>
              <a:ext cx="1183294" cy="443839"/>
            </a:xfrm>
            <a:prstGeom prst="rect">
              <a:avLst/>
            </a:prstGeom>
            <a:noFill/>
            <a:effectLst/>
          </p:spPr>
          <p:txBody>
            <a:bodyPr wrap="square" lIns="164592" tIns="82296" rIns="164592" bIns="82296" rtlCol="0">
              <a:spAutoFit/>
            </a:bodyPr>
            <a:lstStyle/>
            <a:p>
              <a:pPr algn="ctr"/>
              <a:r>
                <a:rPr lang="zh-CN" altLang="en-US" sz="1805" b="1" dirty="0">
                  <a:latin typeface="微软雅黑 Light" panose="020B0502040204020203" pitchFamily="34" charset="-122"/>
                  <a:ea typeface="微软雅黑 Light" panose="020B0502040204020203" pitchFamily="34" charset="-122"/>
                </a:rPr>
                <a:t>班组</a:t>
              </a:r>
              <a:r>
                <a:rPr lang="en-US" altLang="zh-CN" sz="1805" b="1" dirty="0">
                  <a:latin typeface="微软雅黑 Light" panose="020B0502040204020203" pitchFamily="34" charset="-122"/>
                  <a:ea typeface="微软雅黑 Light" panose="020B0502040204020203" pitchFamily="34" charset="-122"/>
                </a:rPr>
                <a:t>A</a:t>
              </a:r>
              <a:endParaRPr lang="zh-CN" altLang="en-US" sz="1805" b="1" dirty="0">
                <a:latin typeface="微软雅黑 Light" panose="020B0502040204020203" pitchFamily="34" charset="-122"/>
                <a:ea typeface="微软雅黑 Light" panose="020B0502040204020203" pitchFamily="34" charset="-122"/>
              </a:endParaRPr>
            </a:p>
          </p:txBody>
        </p:sp>
        <p:sp>
          <p:nvSpPr>
            <p:cNvPr id="10" name="TextBox 61"/>
            <p:cNvSpPr txBox="1"/>
            <p:nvPr/>
          </p:nvSpPr>
          <p:spPr>
            <a:xfrm>
              <a:off x="2939047" y="9045485"/>
              <a:ext cx="1183294" cy="443839"/>
            </a:xfrm>
            <a:prstGeom prst="rect">
              <a:avLst/>
            </a:prstGeom>
            <a:noFill/>
            <a:effectLst/>
          </p:spPr>
          <p:txBody>
            <a:bodyPr wrap="square" lIns="164592" tIns="82296" rIns="164592" bIns="82296" rtlCol="0">
              <a:spAutoFit/>
            </a:bodyPr>
            <a:lstStyle/>
            <a:p>
              <a:pPr algn="ctr"/>
              <a:r>
                <a:rPr lang="zh-CN" altLang="en-US" sz="1805" b="1" dirty="0">
                  <a:latin typeface="微软雅黑 Light" panose="020B0502040204020203" pitchFamily="34" charset="-122"/>
                  <a:ea typeface="微软雅黑 Light" panose="020B0502040204020203" pitchFamily="34" charset="-122"/>
                </a:rPr>
                <a:t>班组</a:t>
              </a:r>
              <a:r>
                <a:rPr lang="en-US" altLang="zh-CN" sz="1805" b="1" dirty="0">
                  <a:latin typeface="微软雅黑 Light" panose="020B0502040204020203" pitchFamily="34" charset="-122"/>
                  <a:ea typeface="微软雅黑 Light" panose="020B0502040204020203" pitchFamily="34" charset="-122"/>
                </a:rPr>
                <a:t>B</a:t>
              </a:r>
              <a:endParaRPr lang="zh-CN" altLang="en-US" sz="1805" b="1" dirty="0">
                <a:latin typeface="微软雅黑 Light" panose="020B0502040204020203" pitchFamily="34" charset="-122"/>
                <a:ea typeface="微软雅黑 Light" panose="020B0502040204020203" pitchFamily="34" charset="-122"/>
              </a:endParaRPr>
            </a:p>
          </p:txBody>
        </p:sp>
        <p:sp>
          <p:nvSpPr>
            <p:cNvPr id="11" name="TextBox 61"/>
            <p:cNvSpPr txBox="1"/>
            <p:nvPr/>
          </p:nvSpPr>
          <p:spPr>
            <a:xfrm>
              <a:off x="2916738" y="11095475"/>
              <a:ext cx="1183294" cy="443839"/>
            </a:xfrm>
            <a:prstGeom prst="rect">
              <a:avLst/>
            </a:prstGeom>
            <a:noFill/>
            <a:effectLst/>
          </p:spPr>
          <p:txBody>
            <a:bodyPr wrap="square" lIns="164592" tIns="82296" rIns="164592" bIns="82296" rtlCol="0">
              <a:spAutoFit/>
            </a:bodyPr>
            <a:lstStyle/>
            <a:p>
              <a:pPr algn="ctr"/>
              <a:r>
                <a:rPr lang="zh-CN" altLang="en-US" sz="1805" b="1" dirty="0">
                  <a:latin typeface="微软雅黑 Light" panose="020B0502040204020203" pitchFamily="34" charset="-122"/>
                  <a:ea typeface="微软雅黑 Light" panose="020B0502040204020203" pitchFamily="34" charset="-122"/>
                </a:rPr>
                <a:t>班组</a:t>
              </a:r>
              <a:r>
                <a:rPr lang="en-US" altLang="zh-CN" sz="1805" b="1" dirty="0">
                  <a:latin typeface="微软雅黑 Light" panose="020B0502040204020203" pitchFamily="34" charset="-122"/>
                  <a:ea typeface="微软雅黑 Light" panose="020B0502040204020203" pitchFamily="34" charset="-122"/>
                </a:rPr>
                <a:t>C</a:t>
              </a:r>
              <a:endParaRPr lang="zh-CN" altLang="en-US" sz="1805" b="1" dirty="0">
                <a:latin typeface="微软雅黑 Light" panose="020B0502040204020203" pitchFamily="34" charset="-122"/>
                <a:ea typeface="微软雅黑 Light" panose="020B0502040204020203" pitchFamily="34" charset="-122"/>
              </a:endParaRPr>
            </a:p>
          </p:txBody>
        </p:sp>
        <p:sp>
          <p:nvSpPr>
            <p:cNvPr id="12" name="TextBox 61"/>
            <p:cNvSpPr txBox="1"/>
            <p:nvPr/>
          </p:nvSpPr>
          <p:spPr>
            <a:xfrm>
              <a:off x="6127779" y="7150896"/>
              <a:ext cx="1023850" cy="443839"/>
            </a:xfrm>
            <a:prstGeom prst="rect">
              <a:avLst/>
            </a:prstGeom>
            <a:noFill/>
            <a:effectLst/>
          </p:spPr>
          <p:txBody>
            <a:bodyPr wrap="square" lIns="164592" tIns="82296" rIns="164592" bIns="82296" rtlCol="0">
              <a:spAutoFit/>
            </a:bodyPr>
            <a:lstStyle/>
            <a:p>
              <a:pPr algn="ctr"/>
              <a:r>
                <a:rPr lang="zh-CN" altLang="en-US" sz="1805" b="1" dirty="0">
                  <a:latin typeface="微软雅黑 Light" panose="020B0502040204020203" pitchFamily="34" charset="-122"/>
                  <a:ea typeface="微软雅黑 Light" panose="020B0502040204020203" pitchFamily="34" charset="-122"/>
                </a:rPr>
                <a:t>夜班</a:t>
              </a:r>
              <a:endParaRPr lang="zh-CN" altLang="en-US" sz="1805" b="1" dirty="0">
                <a:latin typeface="微软雅黑 Light" panose="020B0502040204020203" pitchFamily="34" charset="-122"/>
                <a:ea typeface="微软雅黑 Light" panose="020B0502040204020203" pitchFamily="34" charset="-122"/>
              </a:endParaRPr>
            </a:p>
          </p:txBody>
        </p:sp>
        <p:sp>
          <p:nvSpPr>
            <p:cNvPr id="13" name="Freeform 14"/>
            <p:cNvSpPr>
              <a:spLocks noEditPoints="1"/>
            </p:cNvSpPr>
            <p:nvPr/>
          </p:nvSpPr>
          <p:spPr bwMode="auto">
            <a:xfrm>
              <a:off x="6210766" y="5815250"/>
              <a:ext cx="1194618" cy="1134674"/>
            </a:xfrm>
            <a:custGeom>
              <a:avLst/>
              <a:gdLst>
                <a:gd name="T0" fmla="*/ 167 w 199"/>
                <a:gd name="T1" fmla="*/ 167 h 189"/>
                <a:gd name="T2" fmla="*/ 137 w 199"/>
                <a:gd name="T3" fmla="*/ 143 h 189"/>
                <a:gd name="T4" fmla="*/ 137 w 199"/>
                <a:gd name="T5" fmla="*/ 148 h 189"/>
                <a:gd name="T6" fmla="*/ 108 w 199"/>
                <a:gd name="T7" fmla="*/ 182 h 189"/>
                <a:gd name="T8" fmla="*/ 101 w 199"/>
                <a:gd name="T9" fmla="*/ 182 h 189"/>
                <a:gd name="T10" fmla="*/ 100 w 199"/>
                <a:gd name="T11" fmla="*/ 184 h 189"/>
                <a:gd name="T12" fmla="*/ 120 w 199"/>
                <a:gd name="T13" fmla="*/ 185 h 189"/>
                <a:gd name="T14" fmla="*/ 169 w 199"/>
                <a:gd name="T15" fmla="*/ 174 h 189"/>
                <a:gd name="T16" fmla="*/ 167 w 199"/>
                <a:gd name="T17" fmla="*/ 167 h 189"/>
                <a:gd name="T18" fmla="*/ 23 w 199"/>
                <a:gd name="T19" fmla="*/ 118 h 189"/>
                <a:gd name="T20" fmla="*/ 39 w 199"/>
                <a:gd name="T21" fmla="*/ 94 h 189"/>
                <a:gd name="T22" fmla="*/ 39 w 199"/>
                <a:gd name="T23" fmla="*/ 92 h 189"/>
                <a:gd name="T24" fmla="*/ 95 w 199"/>
                <a:gd name="T25" fmla="*/ 17 h 189"/>
                <a:gd name="T26" fmla="*/ 97 w 199"/>
                <a:gd name="T27" fmla="*/ 22 h 189"/>
                <a:gd name="T28" fmla="*/ 63 w 199"/>
                <a:gd name="T29" fmla="*/ 90 h 189"/>
                <a:gd name="T30" fmla="*/ 105 w 199"/>
                <a:gd name="T31" fmla="*/ 118 h 189"/>
                <a:gd name="T32" fmla="*/ 108 w 199"/>
                <a:gd name="T33" fmla="*/ 118 h 189"/>
                <a:gd name="T34" fmla="*/ 125 w 199"/>
                <a:gd name="T35" fmla="*/ 123 h 189"/>
                <a:gd name="T36" fmla="*/ 120 w 199"/>
                <a:gd name="T37" fmla="*/ 93 h 189"/>
                <a:gd name="T38" fmla="*/ 167 w 199"/>
                <a:gd name="T39" fmla="*/ 18 h 189"/>
                <a:gd name="T40" fmla="*/ 169 w 199"/>
                <a:gd name="T41" fmla="*/ 11 h 189"/>
                <a:gd name="T42" fmla="*/ 121 w 199"/>
                <a:gd name="T43" fmla="*/ 0 h 189"/>
                <a:gd name="T44" fmla="*/ 17 w 199"/>
                <a:gd name="T45" fmla="*/ 92 h 189"/>
                <a:gd name="T46" fmla="*/ 17 w 199"/>
                <a:gd name="T47" fmla="*/ 93 h 189"/>
                <a:gd name="T48" fmla="*/ 21 w 199"/>
                <a:gd name="T49" fmla="*/ 118 h 189"/>
                <a:gd name="T50" fmla="*/ 23 w 199"/>
                <a:gd name="T51" fmla="*/ 118 h 189"/>
                <a:gd name="T52" fmla="*/ 182 w 199"/>
                <a:gd name="T53" fmla="*/ 55 h 189"/>
                <a:gd name="T54" fmla="*/ 180 w 199"/>
                <a:gd name="T55" fmla="*/ 55 h 189"/>
                <a:gd name="T56" fmla="*/ 163 w 199"/>
                <a:gd name="T57" fmla="*/ 42 h 189"/>
                <a:gd name="T58" fmla="*/ 146 w 199"/>
                <a:gd name="T59" fmla="*/ 55 h 189"/>
                <a:gd name="T60" fmla="*/ 145 w 199"/>
                <a:gd name="T61" fmla="*/ 55 h 189"/>
                <a:gd name="T62" fmla="*/ 131 w 199"/>
                <a:gd name="T63" fmla="*/ 66 h 189"/>
                <a:gd name="T64" fmla="*/ 145 w 199"/>
                <a:gd name="T65" fmla="*/ 78 h 189"/>
                <a:gd name="T66" fmla="*/ 148 w 199"/>
                <a:gd name="T67" fmla="*/ 78 h 189"/>
                <a:gd name="T68" fmla="*/ 161 w 199"/>
                <a:gd name="T69" fmla="*/ 89 h 189"/>
                <a:gd name="T70" fmla="*/ 173 w 199"/>
                <a:gd name="T71" fmla="*/ 80 h 189"/>
                <a:gd name="T72" fmla="*/ 182 w 199"/>
                <a:gd name="T73" fmla="*/ 82 h 189"/>
                <a:gd name="T74" fmla="*/ 199 w 199"/>
                <a:gd name="T75" fmla="*/ 68 h 189"/>
                <a:gd name="T76" fmla="*/ 182 w 199"/>
                <a:gd name="T77" fmla="*/ 55 h 189"/>
                <a:gd name="T78" fmla="*/ 127 w 199"/>
                <a:gd name="T79" fmla="*/ 148 h 189"/>
                <a:gd name="T80" fmla="*/ 100 w 199"/>
                <a:gd name="T81" fmla="*/ 126 h 189"/>
                <a:gd name="T82" fmla="*/ 98 w 199"/>
                <a:gd name="T83" fmla="*/ 126 h 189"/>
                <a:gd name="T84" fmla="*/ 67 w 199"/>
                <a:gd name="T85" fmla="*/ 102 h 189"/>
                <a:gd name="T86" fmla="*/ 36 w 199"/>
                <a:gd name="T87" fmla="*/ 126 h 189"/>
                <a:gd name="T88" fmla="*/ 32 w 199"/>
                <a:gd name="T89" fmla="*/ 126 h 189"/>
                <a:gd name="T90" fmla="*/ 0 w 199"/>
                <a:gd name="T91" fmla="*/ 151 h 189"/>
                <a:gd name="T92" fmla="*/ 32 w 199"/>
                <a:gd name="T93" fmla="*/ 177 h 189"/>
                <a:gd name="T94" fmla="*/ 48 w 199"/>
                <a:gd name="T95" fmla="*/ 173 h 189"/>
                <a:gd name="T96" fmla="*/ 71 w 199"/>
                <a:gd name="T97" fmla="*/ 189 h 189"/>
                <a:gd name="T98" fmla="*/ 95 w 199"/>
                <a:gd name="T99" fmla="*/ 169 h 189"/>
                <a:gd name="T100" fmla="*/ 100 w 199"/>
                <a:gd name="T101" fmla="*/ 170 h 189"/>
                <a:gd name="T102" fmla="*/ 127 w 199"/>
                <a:gd name="T103" fmla="*/ 14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9">
                  <a:moveTo>
                    <a:pt x="167" y="167"/>
                  </a:moveTo>
                  <a:cubicBezTo>
                    <a:pt x="157" y="164"/>
                    <a:pt x="146" y="155"/>
                    <a:pt x="137" y="143"/>
                  </a:cubicBezTo>
                  <a:cubicBezTo>
                    <a:pt x="137" y="145"/>
                    <a:pt x="137" y="146"/>
                    <a:pt x="137" y="148"/>
                  </a:cubicBezTo>
                  <a:cubicBezTo>
                    <a:pt x="137" y="164"/>
                    <a:pt x="128" y="182"/>
                    <a:pt x="108" y="182"/>
                  </a:cubicBezTo>
                  <a:cubicBezTo>
                    <a:pt x="106" y="182"/>
                    <a:pt x="103" y="182"/>
                    <a:pt x="101" y="182"/>
                  </a:cubicBezTo>
                  <a:cubicBezTo>
                    <a:pt x="101" y="182"/>
                    <a:pt x="101" y="183"/>
                    <a:pt x="100" y="184"/>
                  </a:cubicBezTo>
                  <a:cubicBezTo>
                    <a:pt x="107" y="185"/>
                    <a:pt x="114" y="185"/>
                    <a:pt x="120" y="185"/>
                  </a:cubicBezTo>
                  <a:cubicBezTo>
                    <a:pt x="141" y="185"/>
                    <a:pt x="160" y="181"/>
                    <a:pt x="169" y="174"/>
                  </a:cubicBezTo>
                  <a:cubicBezTo>
                    <a:pt x="172" y="172"/>
                    <a:pt x="173" y="169"/>
                    <a:pt x="167" y="167"/>
                  </a:cubicBezTo>
                  <a:close/>
                  <a:moveTo>
                    <a:pt x="23" y="118"/>
                  </a:moveTo>
                  <a:cubicBezTo>
                    <a:pt x="24" y="107"/>
                    <a:pt x="30" y="99"/>
                    <a:pt x="39" y="94"/>
                  </a:cubicBezTo>
                  <a:cubicBezTo>
                    <a:pt x="39" y="94"/>
                    <a:pt x="39" y="93"/>
                    <a:pt x="39" y="92"/>
                  </a:cubicBezTo>
                  <a:cubicBezTo>
                    <a:pt x="39" y="59"/>
                    <a:pt x="59" y="23"/>
                    <a:pt x="95" y="17"/>
                  </a:cubicBezTo>
                  <a:cubicBezTo>
                    <a:pt x="99" y="17"/>
                    <a:pt x="100" y="20"/>
                    <a:pt x="97" y="22"/>
                  </a:cubicBezTo>
                  <a:cubicBezTo>
                    <a:pt x="85" y="31"/>
                    <a:pt x="64" y="54"/>
                    <a:pt x="63" y="90"/>
                  </a:cubicBezTo>
                  <a:cubicBezTo>
                    <a:pt x="85" y="91"/>
                    <a:pt x="103" y="101"/>
                    <a:pt x="105" y="118"/>
                  </a:cubicBezTo>
                  <a:cubicBezTo>
                    <a:pt x="106" y="118"/>
                    <a:pt x="107" y="118"/>
                    <a:pt x="108" y="118"/>
                  </a:cubicBezTo>
                  <a:cubicBezTo>
                    <a:pt x="115" y="118"/>
                    <a:pt x="121" y="120"/>
                    <a:pt x="125" y="123"/>
                  </a:cubicBezTo>
                  <a:cubicBezTo>
                    <a:pt x="122" y="113"/>
                    <a:pt x="120" y="103"/>
                    <a:pt x="120" y="93"/>
                  </a:cubicBezTo>
                  <a:cubicBezTo>
                    <a:pt x="119" y="56"/>
                    <a:pt x="145" y="26"/>
                    <a:pt x="167" y="18"/>
                  </a:cubicBezTo>
                  <a:cubicBezTo>
                    <a:pt x="173" y="16"/>
                    <a:pt x="172" y="13"/>
                    <a:pt x="169" y="11"/>
                  </a:cubicBezTo>
                  <a:cubicBezTo>
                    <a:pt x="160" y="4"/>
                    <a:pt x="142" y="0"/>
                    <a:pt x="121" y="0"/>
                  </a:cubicBezTo>
                  <a:cubicBezTo>
                    <a:pt x="68" y="0"/>
                    <a:pt x="17" y="34"/>
                    <a:pt x="17" y="92"/>
                  </a:cubicBezTo>
                  <a:cubicBezTo>
                    <a:pt x="17" y="93"/>
                    <a:pt x="17" y="93"/>
                    <a:pt x="17" y="93"/>
                  </a:cubicBezTo>
                  <a:cubicBezTo>
                    <a:pt x="17" y="102"/>
                    <a:pt x="19" y="110"/>
                    <a:pt x="21" y="118"/>
                  </a:cubicBezTo>
                  <a:cubicBezTo>
                    <a:pt x="22" y="118"/>
                    <a:pt x="22" y="118"/>
                    <a:pt x="23" y="118"/>
                  </a:cubicBezTo>
                  <a:close/>
                  <a:moveTo>
                    <a:pt x="182" y="55"/>
                  </a:moveTo>
                  <a:cubicBezTo>
                    <a:pt x="181" y="55"/>
                    <a:pt x="180" y="55"/>
                    <a:pt x="180" y="55"/>
                  </a:cubicBezTo>
                  <a:cubicBezTo>
                    <a:pt x="179" y="48"/>
                    <a:pt x="172" y="42"/>
                    <a:pt x="163" y="42"/>
                  </a:cubicBezTo>
                  <a:cubicBezTo>
                    <a:pt x="154" y="42"/>
                    <a:pt x="147" y="48"/>
                    <a:pt x="146" y="55"/>
                  </a:cubicBezTo>
                  <a:cubicBezTo>
                    <a:pt x="146" y="55"/>
                    <a:pt x="145" y="55"/>
                    <a:pt x="145" y="55"/>
                  </a:cubicBezTo>
                  <a:cubicBezTo>
                    <a:pt x="137" y="55"/>
                    <a:pt x="131" y="60"/>
                    <a:pt x="131" y="66"/>
                  </a:cubicBezTo>
                  <a:cubicBezTo>
                    <a:pt x="131" y="73"/>
                    <a:pt x="137" y="78"/>
                    <a:pt x="145" y="78"/>
                  </a:cubicBezTo>
                  <a:cubicBezTo>
                    <a:pt x="146" y="78"/>
                    <a:pt x="147" y="78"/>
                    <a:pt x="148" y="78"/>
                  </a:cubicBezTo>
                  <a:cubicBezTo>
                    <a:pt x="149" y="84"/>
                    <a:pt x="154" y="89"/>
                    <a:pt x="161" y="89"/>
                  </a:cubicBezTo>
                  <a:cubicBezTo>
                    <a:pt x="166" y="89"/>
                    <a:pt x="171" y="85"/>
                    <a:pt x="173" y="80"/>
                  </a:cubicBezTo>
                  <a:cubicBezTo>
                    <a:pt x="176" y="81"/>
                    <a:pt x="178" y="82"/>
                    <a:pt x="182" y="82"/>
                  </a:cubicBezTo>
                  <a:cubicBezTo>
                    <a:pt x="191" y="82"/>
                    <a:pt x="199" y="76"/>
                    <a:pt x="199" y="68"/>
                  </a:cubicBezTo>
                  <a:cubicBezTo>
                    <a:pt x="199" y="61"/>
                    <a:pt x="191" y="55"/>
                    <a:pt x="182" y="55"/>
                  </a:cubicBezTo>
                  <a:close/>
                  <a:moveTo>
                    <a:pt x="127" y="148"/>
                  </a:moveTo>
                  <a:cubicBezTo>
                    <a:pt x="127" y="136"/>
                    <a:pt x="115" y="126"/>
                    <a:pt x="100" y="126"/>
                  </a:cubicBezTo>
                  <a:cubicBezTo>
                    <a:pt x="100" y="126"/>
                    <a:pt x="99" y="126"/>
                    <a:pt x="98" y="126"/>
                  </a:cubicBezTo>
                  <a:cubicBezTo>
                    <a:pt x="97" y="113"/>
                    <a:pt x="83" y="102"/>
                    <a:pt x="67" y="102"/>
                  </a:cubicBezTo>
                  <a:cubicBezTo>
                    <a:pt x="50" y="102"/>
                    <a:pt x="37" y="113"/>
                    <a:pt x="36" y="126"/>
                  </a:cubicBezTo>
                  <a:cubicBezTo>
                    <a:pt x="35" y="126"/>
                    <a:pt x="33" y="126"/>
                    <a:pt x="32" y="126"/>
                  </a:cubicBezTo>
                  <a:cubicBezTo>
                    <a:pt x="15" y="126"/>
                    <a:pt x="0" y="137"/>
                    <a:pt x="0" y="151"/>
                  </a:cubicBezTo>
                  <a:cubicBezTo>
                    <a:pt x="0" y="165"/>
                    <a:pt x="15" y="177"/>
                    <a:pt x="32" y="177"/>
                  </a:cubicBezTo>
                  <a:cubicBezTo>
                    <a:pt x="38" y="177"/>
                    <a:pt x="43" y="175"/>
                    <a:pt x="48" y="173"/>
                  </a:cubicBezTo>
                  <a:cubicBezTo>
                    <a:pt x="52" y="183"/>
                    <a:pt x="60" y="189"/>
                    <a:pt x="71" y="189"/>
                  </a:cubicBezTo>
                  <a:cubicBezTo>
                    <a:pt x="83" y="189"/>
                    <a:pt x="93" y="181"/>
                    <a:pt x="95" y="169"/>
                  </a:cubicBezTo>
                  <a:cubicBezTo>
                    <a:pt x="97" y="170"/>
                    <a:pt x="99" y="170"/>
                    <a:pt x="100" y="170"/>
                  </a:cubicBezTo>
                  <a:cubicBezTo>
                    <a:pt x="115" y="170"/>
                    <a:pt x="127" y="160"/>
                    <a:pt x="127" y="148"/>
                  </a:cubicBezTo>
                  <a:close/>
                </a:path>
              </a:pathLst>
            </a:custGeom>
            <a:gradFill>
              <a:gsLst>
                <a:gs pos="0">
                  <a:srgbClr val="00B0F0"/>
                </a:gs>
                <a:gs pos="100000">
                  <a:srgbClr val="00B0F0">
                    <a:lumMod val="50000"/>
                  </a:srgbClr>
                </a:gs>
              </a:gsLst>
              <a:lin ang="5400000" scaled="1"/>
            </a:gradFill>
            <a:ln>
              <a:noFill/>
            </a:ln>
            <a:effectLst/>
          </p:spPr>
          <p:txBody>
            <a:bodyPr vert="horz" wrap="square" lIns="183288" tIns="91644" rIns="183288" bIns="91644" numCol="1" anchor="t" anchorCtr="0" compatLnSpc="1"/>
            <a:lstStyle/>
            <a:p>
              <a:endParaRPr lang="zh-CN" altLang="en-US" sz="1805" b="1">
                <a:latin typeface="微软雅黑 Light" panose="020B0502040204020203" pitchFamily="34" charset="-122"/>
                <a:ea typeface="微软雅黑 Light" panose="020B0502040204020203" pitchFamily="34" charset="-122"/>
              </a:endParaRPr>
            </a:p>
          </p:txBody>
        </p:sp>
        <p:sp>
          <p:nvSpPr>
            <p:cNvPr id="14" name="TextBox 61"/>
            <p:cNvSpPr txBox="1"/>
            <p:nvPr/>
          </p:nvSpPr>
          <p:spPr>
            <a:xfrm>
              <a:off x="6234820" y="8503672"/>
              <a:ext cx="993296" cy="443839"/>
            </a:xfrm>
            <a:prstGeom prst="rect">
              <a:avLst/>
            </a:prstGeom>
            <a:noFill/>
            <a:effectLst/>
          </p:spPr>
          <p:txBody>
            <a:bodyPr wrap="square" lIns="164592" tIns="82296" rIns="164592" bIns="82296" rtlCol="0">
              <a:spAutoFit/>
            </a:bodyPr>
            <a:lstStyle/>
            <a:p>
              <a:pPr algn="ctr"/>
              <a:r>
                <a:rPr lang="zh-CN" altLang="en-US" sz="1805" b="1" dirty="0">
                  <a:latin typeface="微软雅黑 Light" panose="020B0502040204020203" pitchFamily="34" charset="-122"/>
                  <a:ea typeface="微软雅黑 Light" panose="020B0502040204020203" pitchFamily="34" charset="-122"/>
                </a:rPr>
                <a:t>白班</a:t>
              </a:r>
              <a:endParaRPr lang="zh-CN" altLang="en-US" sz="1805" b="1" dirty="0">
                <a:latin typeface="微软雅黑 Light" panose="020B0502040204020203" pitchFamily="34" charset="-122"/>
                <a:ea typeface="微软雅黑 Light" panose="020B0502040204020203" pitchFamily="34" charset="-122"/>
              </a:endParaRPr>
            </a:p>
          </p:txBody>
        </p:sp>
        <p:sp>
          <p:nvSpPr>
            <p:cNvPr id="15" name="Freeform 5"/>
            <p:cNvSpPr>
              <a:spLocks noEditPoints="1"/>
            </p:cNvSpPr>
            <p:nvPr/>
          </p:nvSpPr>
          <p:spPr bwMode="auto">
            <a:xfrm>
              <a:off x="6234820" y="9045485"/>
              <a:ext cx="1146509" cy="1154819"/>
            </a:xfrm>
            <a:custGeom>
              <a:avLst/>
              <a:gdLst>
                <a:gd name="T0" fmla="*/ 168 w 197"/>
                <a:gd name="T1" fmla="*/ 99 h 198"/>
                <a:gd name="T2" fmla="*/ 197 w 197"/>
                <a:gd name="T3" fmla="*/ 99 h 198"/>
                <a:gd name="T4" fmla="*/ 175 w 197"/>
                <a:gd name="T5" fmla="*/ 64 h 198"/>
                <a:gd name="T6" fmla="*/ 167 w 197"/>
                <a:gd name="T7" fmla="*/ 50 h 198"/>
                <a:gd name="T8" fmla="*/ 175 w 197"/>
                <a:gd name="T9" fmla="*/ 64 h 198"/>
                <a:gd name="T10" fmla="*/ 134 w 197"/>
                <a:gd name="T11" fmla="*/ 22 h 198"/>
                <a:gd name="T12" fmla="*/ 147 w 197"/>
                <a:gd name="T13" fmla="*/ 30 h 198"/>
                <a:gd name="T14" fmla="*/ 99 w 197"/>
                <a:gd name="T15" fmla="*/ 30 h 198"/>
                <a:gd name="T16" fmla="*/ 99 w 197"/>
                <a:gd name="T17" fmla="*/ 0 h 198"/>
                <a:gd name="T18" fmla="*/ 99 w 197"/>
                <a:gd name="T19" fmla="*/ 30 h 198"/>
                <a:gd name="T20" fmla="*/ 50 w 197"/>
                <a:gd name="T21" fmla="*/ 30 h 198"/>
                <a:gd name="T22" fmla="*/ 63 w 197"/>
                <a:gd name="T23" fmla="*/ 22 h 198"/>
                <a:gd name="T24" fmla="*/ 101 w 197"/>
                <a:gd name="T25" fmla="*/ 39 h 198"/>
                <a:gd name="T26" fmla="*/ 101 w 197"/>
                <a:gd name="T27" fmla="*/ 160 h 198"/>
                <a:gd name="T28" fmla="*/ 101 w 197"/>
                <a:gd name="T29" fmla="*/ 39 h 198"/>
                <a:gd name="T30" fmla="*/ 13 w 197"/>
                <a:gd name="T31" fmla="*/ 149 h 198"/>
                <a:gd name="T32" fmla="*/ 39 w 197"/>
                <a:gd name="T33" fmla="*/ 134 h 198"/>
                <a:gd name="T34" fmla="*/ 22 w 197"/>
                <a:gd name="T35" fmla="*/ 64 h 198"/>
                <a:gd name="T36" fmla="*/ 30 w 197"/>
                <a:gd name="T37" fmla="*/ 50 h 198"/>
                <a:gd name="T38" fmla="*/ 22 w 197"/>
                <a:gd name="T39" fmla="*/ 64 h 198"/>
                <a:gd name="T40" fmla="*/ 15 w 197"/>
                <a:gd name="T41" fmla="*/ 107 h 198"/>
                <a:gd name="T42" fmla="*/ 15 w 197"/>
                <a:gd name="T43" fmla="*/ 91 h 198"/>
                <a:gd name="T44" fmla="*/ 64 w 197"/>
                <a:gd name="T45" fmla="*/ 159 h 198"/>
                <a:gd name="T46" fmla="*/ 49 w 197"/>
                <a:gd name="T47" fmla="*/ 185 h 198"/>
                <a:gd name="T48" fmla="*/ 64 w 197"/>
                <a:gd name="T49" fmla="*/ 159 h 198"/>
                <a:gd name="T50" fmla="*/ 106 w 197"/>
                <a:gd name="T51" fmla="*/ 183 h 198"/>
                <a:gd name="T52" fmla="*/ 91 w 197"/>
                <a:gd name="T53" fmla="*/ 183 h 198"/>
                <a:gd name="T54" fmla="*/ 133 w 197"/>
                <a:gd name="T55" fmla="*/ 159 h 198"/>
                <a:gd name="T56" fmla="*/ 148 w 197"/>
                <a:gd name="T57" fmla="*/ 185 h 198"/>
                <a:gd name="T58" fmla="*/ 133 w 197"/>
                <a:gd name="T59" fmla="*/ 159 h 198"/>
                <a:gd name="T60" fmla="*/ 184 w 197"/>
                <a:gd name="T61" fmla="*/ 149 h 198"/>
                <a:gd name="T62" fmla="*/ 158 w 197"/>
                <a:gd name="T63" fmla="*/ 13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7" h="198">
                  <a:moveTo>
                    <a:pt x="183" y="107"/>
                  </a:moveTo>
                  <a:cubicBezTo>
                    <a:pt x="174" y="107"/>
                    <a:pt x="168" y="103"/>
                    <a:pt x="168" y="99"/>
                  </a:cubicBezTo>
                  <a:cubicBezTo>
                    <a:pt x="168" y="95"/>
                    <a:pt x="174" y="91"/>
                    <a:pt x="183" y="91"/>
                  </a:cubicBezTo>
                  <a:cubicBezTo>
                    <a:pt x="191" y="91"/>
                    <a:pt x="197" y="95"/>
                    <a:pt x="197" y="99"/>
                  </a:cubicBezTo>
                  <a:cubicBezTo>
                    <a:pt x="197" y="103"/>
                    <a:pt x="191" y="107"/>
                    <a:pt x="183" y="107"/>
                  </a:cubicBezTo>
                  <a:close/>
                  <a:moveTo>
                    <a:pt x="175" y="64"/>
                  </a:moveTo>
                  <a:cubicBezTo>
                    <a:pt x="168" y="68"/>
                    <a:pt x="161" y="68"/>
                    <a:pt x="158" y="65"/>
                  </a:cubicBezTo>
                  <a:cubicBezTo>
                    <a:pt x="156" y="61"/>
                    <a:pt x="160" y="55"/>
                    <a:pt x="167" y="50"/>
                  </a:cubicBezTo>
                  <a:cubicBezTo>
                    <a:pt x="175" y="46"/>
                    <a:pt x="182" y="46"/>
                    <a:pt x="184" y="50"/>
                  </a:cubicBezTo>
                  <a:cubicBezTo>
                    <a:pt x="186" y="53"/>
                    <a:pt x="182" y="60"/>
                    <a:pt x="175" y="64"/>
                  </a:cubicBezTo>
                  <a:close/>
                  <a:moveTo>
                    <a:pt x="133" y="39"/>
                  </a:moveTo>
                  <a:cubicBezTo>
                    <a:pt x="129" y="37"/>
                    <a:pt x="130" y="30"/>
                    <a:pt x="134" y="22"/>
                  </a:cubicBezTo>
                  <a:cubicBezTo>
                    <a:pt x="138" y="15"/>
                    <a:pt x="144" y="11"/>
                    <a:pt x="148" y="13"/>
                  </a:cubicBezTo>
                  <a:cubicBezTo>
                    <a:pt x="152" y="16"/>
                    <a:pt x="151" y="23"/>
                    <a:pt x="147" y="30"/>
                  </a:cubicBezTo>
                  <a:cubicBezTo>
                    <a:pt x="143" y="37"/>
                    <a:pt x="137" y="41"/>
                    <a:pt x="133" y="39"/>
                  </a:cubicBezTo>
                  <a:close/>
                  <a:moveTo>
                    <a:pt x="99" y="30"/>
                  </a:moveTo>
                  <a:cubicBezTo>
                    <a:pt x="94" y="30"/>
                    <a:pt x="91" y="23"/>
                    <a:pt x="91" y="15"/>
                  </a:cubicBezTo>
                  <a:cubicBezTo>
                    <a:pt x="91" y="7"/>
                    <a:pt x="94" y="0"/>
                    <a:pt x="99" y="0"/>
                  </a:cubicBezTo>
                  <a:cubicBezTo>
                    <a:pt x="103" y="0"/>
                    <a:pt x="106" y="7"/>
                    <a:pt x="106" y="15"/>
                  </a:cubicBezTo>
                  <a:cubicBezTo>
                    <a:pt x="106" y="23"/>
                    <a:pt x="103" y="30"/>
                    <a:pt x="99" y="30"/>
                  </a:cubicBezTo>
                  <a:close/>
                  <a:moveTo>
                    <a:pt x="64" y="39"/>
                  </a:moveTo>
                  <a:cubicBezTo>
                    <a:pt x="60" y="41"/>
                    <a:pt x="54" y="37"/>
                    <a:pt x="50" y="30"/>
                  </a:cubicBezTo>
                  <a:cubicBezTo>
                    <a:pt x="46" y="23"/>
                    <a:pt x="45" y="16"/>
                    <a:pt x="49" y="13"/>
                  </a:cubicBezTo>
                  <a:cubicBezTo>
                    <a:pt x="53" y="11"/>
                    <a:pt x="59" y="15"/>
                    <a:pt x="63" y="22"/>
                  </a:cubicBezTo>
                  <a:cubicBezTo>
                    <a:pt x="67" y="30"/>
                    <a:pt x="68" y="37"/>
                    <a:pt x="64" y="39"/>
                  </a:cubicBezTo>
                  <a:close/>
                  <a:moveTo>
                    <a:pt x="101" y="39"/>
                  </a:moveTo>
                  <a:cubicBezTo>
                    <a:pt x="134" y="39"/>
                    <a:pt x="161" y="66"/>
                    <a:pt x="161" y="100"/>
                  </a:cubicBezTo>
                  <a:cubicBezTo>
                    <a:pt x="161" y="133"/>
                    <a:pt x="134" y="160"/>
                    <a:pt x="101" y="160"/>
                  </a:cubicBezTo>
                  <a:cubicBezTo>
                    <a:pt x="67" y="160"/>
                    <a:pt x="40" y="133"/>
                    <a:pt x="40" y="100"/>
                  </a:cubicBezTo>
                  <a:cubicBezTo>
                    <a:pt x="40" y="66"/>
                    <a:pt x="67" y="39"/>
                    <a:pt x="101" y="39"/>
                  </a:cubicBezTo>
                  <a:close/>
                  <a:moveTo>
                    <a:pt x="30" y="148"/>
                  </a:moveTo>
                  <a:cubicBezTo>
                    <a:pt x="23" y="152"/>
                    <a:pt x="15" y="152"/>
                    <a:pt x="13" y="149"/>
                  </a:cubicBezTo>
                  <a:cubicBezTo>
                    <a:pt x="11" y="145"/>
                    <a:pt x="15" y="139"/>
                    <a:pt x="22" y="134"/>
                  </a:cubicBezTo>
                  <a:cubicBezTo>
                    <a:pt x="29" y="130"/>
                    <a:pt x="37" y="130"/>
                    <a:pt x="39" y="134"/>
                  </a:cubicBezTo>
                  <a:cubicBezTo>
                    <a:pt x="41" y="137"/>
                    <a:pt x="37" y="144"/>
                    <a:pt x="30" y="148"/>
                  </a:cubicBezTo>
                  <a:close/>
                  <a:moveTo>
                    <a:pt x="22" y="64"/>
                  </a:moveTo>
                  <a:cubicBezTo>
                    <a:pt x="15" y="60"/>
                    <a:pt x="11" y="53"/>
                    <a:pt x="13" y="50"/>
                  </a:cubicBezTo>
                  <a:cubicBezTo>
                    <a:pt x="15" y="46"/>
                    <a:pt x="23" y="46"/>
                    <a:pt x="30" y="50"/>
                  </a:cubicBezTo>
                  <a:cubicBezTo>
                    <a:pt x="37" y="55"/>
                    <a:pt x="41" y="61"/>
                    <a:pt x="39" y="65"/>
                  </a:cubicBezTo>
                  <a:cubicBezTo>
                    <a:pt x="37" y="68"/>
                    <a:pt x="29" y="68"/>
                    <a:pt x="22" y="64"/>
                  </a:cubicBezTo>
                  <a:close/>
                  <a:moveTo>
                    <a:pt x="29" y="99"/>
                  </a:moveTo>
                  <a:cubicBezTo>
                    <a:pt x="29" y="103"/>
                    <a:pt x="23" y="107"/>
                    <a:pt x="15" y="107"/>
                  </a:cubicBezTo>
                  <a:cubicBezTo>
                    <a:pt x="6" y="107"/>
                    <a:pt x="0" y="103"/>
                    <a:pt x="0" y="99"/>
                  </a:cubicBezTo>
                  <a:cubicBezTo>
                    <a:pt x="0" y="95"/>
                    <a:pt x="6" y="91"/>
                    <a:pt x="15" y="91"/>
                  </a:cubicBezTo>
                  <a:cubicBezTo>
                    <a:pt x="23" y="91"/>
                    <a:pt x="29" y="95"/>
                    <a:pt x="29" y="99"/>
                  </a:cubicBezTo>
                  <a:close/>
                  <a:moveTo>
                    <a:pt x="64" y="159"/>
                  </a:moveTo>
                  <a:cubicBezTo>
                    <a:pt x="68" y="161"/>
                    <a:pt x="67" y="169"/>
                    <a:pt x="63" y="176"/>
                  </a:cubicBezTo>
                  <a:cubicBezTo>
                    <a:pt x="59" y="183"/>
                    <a:pt x="53" y="187"/>
                    <a:pt x="49" y="185"/>
                  </a:cubicBezTo>
                  <a:cubicBezTo>
                    <a:pt x="45" y="183"/>
                    <a:pt x="46" y="175"/>
                    <a:pt x="50" y="168"/>
                  </a:cubicBezTo>
                  <a:cubicBezTo>
                    <a:pt x="54" y="161"/>
                    <a:pt x="60" y="157"/>
                    <a:pt x="64" y="159"/>
                  </a:cubicBezTo>
                  <a:close/>
                  <a:moveTo>
                    <a:pt x="99" y="168"/>
                  </a:moveTo>
                  <a:cubicBezTo>
                    <a:pt x="103" y="168"/>
                    <a:pt x="106" y="175"/>
                    <a:pt x="106" y="183"/>
                  </a:cubicBezTo>
                  <a:cubicBezTo>
                    <a:pt x="106" y="191"/>
                    <a:pt x="103" y="198"/>
                    <a:pt x="99" y="198"/>
                  </a:cubicBezTo>
                  <a:cubicBezTo>
                    <a:pt x="94" y="198"/>
                    <a:pt x="91" y="191"/>
                    <a:pt x="91" y="183"/>
                  </a:cubicBezTo>
                  <a:cubicBezTo>
                    <a:pt x="91" y="175"/>
                    <a:pt x="94" y="168"/>
                    <a:pt x="99" y="168"/>
                  </a:cubicBezTo>
                  <a:close/>
                  <a:moveTo>
                    <a:pt x="133" y="159"/>
                  </a:moveTo>
                  <a:cubicBezTo>
                    <a:pt x="137" y="157"/>
                    <a:pt x="143" y="161"/>
                    <a:pt x="147" y="168"/>
                  </a:cubicBezTo>
                  <a:cubicBezTo>
                    <a:pt x="151" y="175"/>
                    <a:pt x="152" y="183"/>
                    <a:pt x="148" y="185"/>
                  </a:cubicBezTo>
                  <a:cubicBezTo>
                    <a:pt x="144" y="187"/>
                    <a:pt x="138" y="183"/>
                    <a:pt x="134" y="176"/>
                  </a:cubicBezTo>
                  <a:cubicBezTo>
                    <a:pt x="130" y="169"/>
                    <a:pt x="129" y="161"/>
                    <a:pt x="133" y="159"/>
                  </a:cubicBezTo>
                  <a:close/>
                  <a:moveTo>
                    <a:pt x="175" y="134"/>
                  </a:moveTo>
                  <a:cubicBezTo>
                    <a:pt x="182" y="139"/>
                    <a:pt x="186" y="145"/>
                    <a:pt x="184" y="149"/>
                  </a:cubicBezTo>
                  <a:cubicBezTo>
                    <a:pt x="182" y="152"/>
                    <a:pt x="175" y="152"/>
                    <a:pt x="167" y="148"/>
                  </a:cubicBezTo>
                  <a:cubicBezTo>
                    <a:pt x="160" y="144"/>
                    <a:pt x="156" y="137"/>
                    <a:pt x="158" y="134"/>
                  </a:cubicBezTo>
                  <a:cubicBezTo>
                    <a:pt x="161" y="130"/>
                    <a:pt x="168" y="130"/>
                    <a:pt x="175" y="134"/>
                  </a:cubicBezTo>
                  <a:close/>
                </a:path>
              </a:pathLst>
            </a:custGeom>
            <a:gradFill>
              <a:gsLst>
                <a:gs pos="0">
                  <a:srgbClr val="FFFF00"/>
                </a:gs>
                <a:gs pos="100000">
                  <a:srgbClr val="FFC000"/>
                </a:gs>
              </a:gsLst>
              <a:lin ang="5400000" scaled="1"/>
            </a:gradFill>
            <a:ln>
              <a:noFill/>
            </a:ln>
            <a:effectLst/>
          </p:spPr>
          <p:txBody>
            <a:bodyPr vert="horz" wrap="square" lIns="183288" tIns="91644" rIns="183288" bIns="91644" numCol="1" anchor="t" anchorCtr="0" compatLnSpc="1"/>
            <a:lstStyle/>
            <a:p>
              <a:endParaRPr lang="zh-CN" altLang="en-US" sz="1805" b="1">
                <a:latin typeface="微软雅黑 Light" panose="020B0502040204020203" pitchFamily="34" charset="-122"/>
                <a:ea typeface="微软雅黑 Light" panose="020B0502040204020203" pitchFamily="34" charset="-122"/>
              </a:endParaRPr>
            </a:p>
          </p:txBody>
        </p:sp>
        <p:sp>
          <p:nvSpPr>
            <p:cNvPr id="16" name="TextBox 61"/>
            <p:cNvSpPr txBox="1"/>
            <p:nvPr/>
          </p:nvSpPr>
          <p:spPr>
            <a:xfrm>
              <a:off x="2431585" y="4049480"/>
              <a:ext cx="2676434" cy="597087"/>
            </a:xfrm>
            <a:prstGeom prst="rect">
              <a:avLst/>
            </a:prstGeom>
            <a:noFill/>
            <a:effectLst/>
          </p:spPr>
          <p:txBody>
            <a:bodyPr wrap="square" lIns="164592" tIns="82296" rIns="164592" bIns="82296" rtlCol="0">
              <a:spAutoFit/>
            </a:bodyPr>
            <a:lstStyle/>
            <a:p>
              <a:pPr algn="ctr"/>
              <a:r>
                <a:rPr lang="zh-CN" altLang="en-US" sz="2800" b="1" dirty="0" smtClean="0">
                  <a:latin typeface="微软雅黑 Light" panose="020B0502040204020203" pitchFamily="34" charset="-122"/>
                  <a:ea typeface="微软雅黑 Light" panose="020B0502040204020203" pitchFamily="34" charset="-122"/>
                </a:rPr>
                <a:t>班组</a:t>
              </a:r>
              <a:endParaRPr lang="zh-CN" altLang="en-US" sz="2800" b="1" dirty="0">
                <a:latin typeface="微软雅黑 Light" panose="020B0502040204020203" pitchFamily="34" charset="-122"/>
                <a:ea typeface="微软雅黑 Light" panose="020B0502040204020203" pitchFamily="34" charset="-122"/>
              </a:endParaRPr>
            </a:p>
          </p:txBody>
        </p:sp>
        <p:sp>
          <p:nvSpPr>
            <p:cNvPr id="17" name="TextBox 61"/>
            <p:cNvSpPr txBox="1"/>
            <p:nvPr/>
          </p:nvSpPr>
          <p:spPr>
            <a:xfrm>
              <a:off x="5546214" y="4005514"/>
              <a:ext cx="2676434"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班次</a:t>
              </a:r>
              <a:endParaRPr lang="zh-CN" altLang="en-US" sz="2800" b="1" dirty="0">
                <a:latin typeface="微软雅黑 Light" panose="020B0502040204020203" pitchFamily="34" charset="-122"/>
                <a:ea typeface="微软雅黑 Light" panose="020B0502040204020203" pitchFamily="34" charset="-122"/>
              </a:endParaRPr>
            </a:p>
          </p:txBody>
        </p:sp>
        <p:sp>
          <p:nvSpPr>
            <p:cNvPr id="18" name="TextBox 61"/>
            <p:cNvSpPr txBox="1"/>
            <p:nvPr/>
          </p:nvSpPr>
          <p:spPr>
            <a:xfrm>
              <a:off x="11464183" y="4101467"/>
              <a:ext cx="3910049" cy="597087"/>
            </a:xfrm>
            <a:prstGeom prst="rect">
              <a:avLst/>
            </a:prstGeom>
            <a:noFill/>
            <a:effectLst/>
          </p:spPr>
          <p:txBody>
            <a:bodyPr wrap="square" lIns="164592" tIns="82296" rIns="164592" bIns="82296" rtlCol="0">
              <a:spAutoFit/>
            </a:bodyPr>
            <a:lstStyle/>
            <a:p>
              <a:pPr algn="ctr"/>
              <a:r>
                <a:rPr lang="zh-CN" altLang="en-US" sz="2800" b="1" dirty="0">
                  <a:latin typeface="微软雅黑 Light" panose="020B0502040204020203" pitchFamily="34" charset="-122"/>
                  <a:ea typeface="微软雅黑 Light" panose="020B0502040204020203" pitchFamily="34" charset="-122"/>
                </a:rPr>
                <a:t>排班</a:t>
              </a:r>
              <a:r>
                <a:rPr lang="zh-CN" altLang="en-US" sz="2800" b="1" dirty="0" smtClean="0">
                  <a:latin typeface="微软雅黑 Light" panose="020B0502040204020203" pitchFamily="34" charset="-122"/>
                  <a:ea typeface="微软雅黑 Light" panose="020B0502040204020203" pitchFamily="34" charset="-122"/>
                </a:rPr>
                <a:t>日历</a:t>
              </a:r>
              <a:endParaRPr lang="zh-CN" altLang="en-US" sz="2800" b="1" dirty="0">
                <a:latin typeface="微软雅黑 Light" panose="020B0502040204020203" pitchFamily="34" charset="-122"/>
                <a:ea typeface="微软雅黑 Light" panose="020B0502040204020203" pitchFamily="34" charset="-122"/>
              </a:endParaRPr>
            </a:p>
          </p:txBody>
        </p:sp>
        <p:sp>
          <p:nvSpPr>
            <p:cNvPr id="19" name="椭圆 18"/>
            <p:cNvSpPr/>
            <p:nvPr/>
          </p:nvSpPr>
          <p:spPr>
            <a:xfrm>
              <a:off x="2898205" y="4214519"/>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a:latin typeface="微软雅黑 Light" panose="020B0502040204020203" pitchFamily="34" charset="-122"/>
                <a:ea typeface="微软雅黑 Light" panose="020B0502040204020203" pitchFamily="34" charset="-122"/>
              </a:endParaRPr>
            </a:p>
          </p:txBody>
        </p:sp>
        <p:sp>
          <p:nvSpPr>
            <p:cNvPr id="20" name="椭圆 19"/>
            <p:cNvSpPr/>
            <p:nvPr/>
          </p:nvSpPr>
          <p:spPr>
            <a:xfrm>
              <a:off x="6063460" y="4191401"/>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a:latin typeface="微软雅黑 Light" panose="020B0502040204020203" pitchFamily="34" charset="-122"/>
                <a:ea typeface="微软雅黑 Light" panose="020B0502040204020203" pitchFamily="34" charset="-122"/>
              </a:endParaRPr>
            </a:p>
          </p:txBody>
        </p:sp>
        <p:sp>
          <p:nvSpPr>
            <p:cNvPr id="21" name="椭圆 20"/>
            <p:cNvSpPr/>
            <p:nvPr/>
          </p:nvSpPr>
          <p:spPr>
            <a:xfrm>
              <a:off x="12097027" y="4283430"/>
              <a:ext cx="219121" cy="219121"/>
            </a:xfrm>
            <a:prstGeom prst="ellipse">
              <a:avLst/>
            </a:prstGeom>
            <a:gradFill>
              <a:gsLst>
                <a:gs pos="0">
                  <a:srgbClr val="C00000"/>
                </a:gs>
                <a:gs pos="100000">
                  <a:srgbClr val="C00000">
                    <a:alpha val="45000"/>
                  </a:srgbClr>
                </a:gs>
              </a:gsLst>
              <a:lin ang="54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a:latin typeface="微软雅黑 Light" panose="020B0502040204020203" pitchFamily="34" charset="-122"/>
                <a:ea typeface="微软雅黑 Light" panose="020B0502040204020203" pitchFamily="34" charset="-122"/>
              </a:endParaRPr>
            </a:p>
          </p:txBody>
        </p:sp>
        <p:grpSp>
          <p:nvGrpSpPr>
            <p:cNvPr id="22" name="组合 21"/>
            <p:cNvGrpSpPr/>
            <p:nvPr/>
          </p:nvGrpSpPr>
          <p:grpSpPr>
            <a:xfrm>
              <a:off x="2825108" y="5274619"/>
              <a:ext cx="1383960" cy="1497086"/>
              <a:chOff x="-5584755" y="3304732"/>
              <a:chExt cx="3825202" cy="3825196"/>
            </a:xfrm>
          </p:grpSpPr>
          <p:grpSp>
            <p:nvGrpSpPr>
              <p:cNvPr id="23" name="组合 22"/>
              <p:cNvGrpSpPr/>
              <p:nvPr/>
            </p:nvGrpSpPr>
            <p:grpSpPr>
              <a:xfrm>
                <a:off x="-5468593" y="3948399"/>
                <a:ext cx="3544780" cy="2455163"/>
                <a:chOff x="7306125" y="56510"/>
                <a:chExt cx="1431608" cy="991551"/>
              </a:xfrm>
              <a:gradFill>
                <a:gsLst>
                  <a:gs pos="0">
                    <a:schemeClr val="tx1"/>
                  </a:gs>
                  <a:gs pos="100000">
                    <a:schemeClr val="bg1">
                      <a:lumMod val="75000"/>
                    </a:schemeClr>
                  </a:gs>
                </a:gsLst>
                <a:lin ang="5400000" scaled="1"/>
              </a:gradFill>
            </p:grpSpPr>
            <p:sp>
              <p:nvSpPr>
                <p:cNvPr id="25" name="Freeform 899"/>
                <p:cNvSpPr>
                  <a:spLocks noEditPoints="1"/>
                </p:cNvSpPr>
                <p:nvPr/>
              </p:nvSpPr>
              <p:spPr bwMode="auto">
                <a:xfrm>
                  <a:off x="7306125" y="265109"/>
                  <a:ext cx="1431608" cy="71723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183288" tIns="91644" rIns="183288" bIns="91644" numCol="1" anchor="t" anchorCtr="0" compatLnSpc="1"/>
                <a:lstStyle/>
                <a:p>
                  <a:endParaRPr lang="zh-CN" altLang="en-US" sz="1805"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6" name="Freeform 900"/>
                <p:cNvSpPr/>
                <p:nvPr/>
              </p:nvSpPr>
              <p:spPr bwMode="auto">
                <a:xfrm>
                  <a:off x="7514721" y="56510"/>
                  <a:ext cx="1014413" cy="991551"/>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ffectLst/>
                <a:extLst>
                  <a:ext uri="{91240B29-F687-4F45-9708-019B960494DF}">
                    <a14:hiddenLine xmlns:a14="http://schemas.microsoft.com/office/drawing/2010/main" w="9525">
                      <a:solidFill>
                        <a:srgbClr val="000000"/>
                      </a:solidFill>
                      <a:round/>
                    </a14:hiddenLine>
                  </a:ext>
                </a:extLst>
              </p:spPr>
              <p:txBody>
                <a:bodyPr vert="horz" wrap="square" lIns="183288" tIns="91644" rIns="183288" bIns="91644" numCol="1" anchor="t" anchorCtr="0" compatLnSpc="1"/>
                <a:lstStyle/>
                <a:p>
                  <a:endParaRPr lang="zh-CN" altLang="en-US" sz="1805" b="1">
                    <a:solidFill>
                      <a:sysClr val="windowText" lastClr="000000"/>
                    </a:solidFill>
                    <a:latin typeface="微软雅黑 Light" panose="020B0502040204020203" pitchFamily="34" charset="-122"/>
                    <a:ea typeface="微软雅黑 Light" panose="020B0502040204020203" pitchFamily="34" charset="-122"/>
                  </a:endParaRPr>
                </a:p>
              </p:txBody>
            </p:sp>
          </p:grpSp>
          <p:sp>
            <p:nvSpPr>
              <p:cNvPr id="24" name="矩形 23"/>
              <p:cNvSpPr/>
              <p:nvPr/>
            </p:nvSpPr>
            <p:spPr>
              <a:xfrm>
                <a:off x="-5584755" y="3304732"/>
                <a:ext cx="3825202" cy="3825196"/>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dirty="0">
                  <a:latin typeface="微软雅黑 Light" panose="020B0502040204020203" pitchFamily="34" charset="-122"/>
                  <a:ea typeface="微软雅黑 Light" panose="020B0502040204020203" pitchFamily="34" charset="-122"/>
                </a:endParaRPr>
              </a:p>
            </p:txBody>
          </p:sp>
        </p:grpSp>
        <p:grpSp>
          <p:nvGrpSpPr>
            <p:cNvPr id="27" name="组合 26"/>
            <p:cNvGrpSpPr/>
            <p:nvPr/>
          </p:nvGrpSpPr>
          <p:grpSpPr>
            <a:xfrm>
              <a:off x="2825107" y="7506866"/>
              <a:ext cx="1383960" cy="1370308"/>
              <a:chOff x="-5542528" y="8295813"/>
              <a:chExt cx="3825201" cy="3825205"/>
            </a:xfrm>
          </p:grpSpPr>
          <p:sp>
            <p:nvSpPr>
              <p:cNvPr id="28" name="Freeform 898"/>
              <p:cNvSpPr>
                <a:spLocks noEditPoints="1"/>
              </p:cNvSpPr>
              <p:nvPr/>
            </p:nvSpPr>
            <p:spPr bwMode="auto">
              <a:xfrm>
                <a:off x="-5369253" y="9026286"/>
                <a:ext cx="3584441" cy="2464302"/>
              </a:xfrm>
              <a:custGeom>
                <a:avLst/>
                <a:gdLst>
                  <a:gd name="T0" fmla="*/ 107 w 210"/>
                  <a:gd name="T1" fmla="*/ 101 h 144"/>
                  <a:gd name="T2" fmla="*/ 94 w 210"/>
                  <a:gd name="T3" fmla="*/ 89 h 144"/>
                  <a:gd name="T4" fmla="*/ 94 w 210"/>
                  <a:gd name="T5" fmla="*/ 80 h 144"/>
                  <a:gd name="T6" fmla="*/ 100 w 210"/>
                  <a:gd name="T7" fmla="*/ 67 h 144"/>
                  <a:gd name="T8" fmla="*/ 102 w 210"/>
                  <a:gd name="T9" fmla="*/ 50 h 144"/>
                  <a:gd name="T10" fmla="*/ 101 w 210"/>
                  <a:gd name="T11" fmla="*/ 32 h 144"/>
                  <a:gd name="T12" fmla="*/ 96 w 210"/>
                  <a:gd name="T13" fmla="*/ 11 h 144"/>
                  <a:gd name="T14" fmla="*/ 88 w 210"/>
                  <a:gd name="T15" fmla="*/ 7 h 144"/>
                  <a:gd name="T16" fmla="*/ 46 w 210"/>
                  <a:gd name="T17" fmla="*/ 45 h 144"/>
                  <a:gd name="T18" fmla="*/ 48 w 210"/>
                  <a:gd name="T19" fmla="*/ 69 h 144"/>
                  <a:gd name="T20" fmla="*/ 53 w 210"/>
                  <a:gd name="T21" fmla="*/ 81 h 144"/>
                  <a:gd name="T22" fmla="*/ 54 w 210"/>
                  <a:gd name="T23" fmla="*/ 89 h 144"/>
                  <a:gd name="T24" fmla="*/ 41 w 210"/>
                  <a:gd name="T25" fmla="*/ 101 h 144"/>
                  <a:gd name="T26" fmla="*/ 1 w 210"/>
                  <a:gd name="T27" fmla="*/ 122 h 144"/>
                  <a:gd name="T28" fmla="*/ 147 w 210"/>
                  <a:gd name="T29" fmla="*/ 144 h 144"/>
                  <a:gd name="T30" fmla="*/ 130 w 210"/>
                  <a:gd name="T31" fmla="*/ 111 h 144"/>
                  <a:gd name="T32" fmla="*/ 155 w 210"/>
                  <a:gd name="T33" fmla="*/ 103 h 144"/>
                  <a:gd name="T34" fmla="*/ 146 w 210"/>
                  <a:gd name="T35" fmla="*/ 95 h 144"/>
                  <a:gd name="T36" fmla="*/ 146 w 210"/>
                  <a:gd name="T37" fmla="*/ 88 h 144"/>
                  <a:gd name="T38" fmla="*/ 150 w 210"/>
                  <a:gd name="T39" fmla="*/ 79 h 144"/>
                  <a:gd name="T40" fmla="*/ 152 w 210"/>
                  <a:gd name="T41" fmla="*/ 67 h 144"/>
                  <a:gd name="T42" fmla="*/ 151 w 210"/>
                  <a:gd name="T43" fmla="*/ 54 h 144"/>
                  <a:gd name="T44" fmla="*/ 147 w 210"/>
                  <a:gd name="T45" fmla="*/ 39 h 144"/>
                  <a:gd name="T46" fmla="*/ 142 w 210"/>
                  <a:gd name="T47" fmla="*/ 36 h 144"/>
                  <a:gd name="T48" fmla="*/ 111 w 210"/>
                  <a:gd name="T49" fmla="*/ 63 h 144"/>
                  <a:gd name="T50" fmla="*/ 113 w 210"/>
                  <a:gd name="T51" fmla="*/ 80 h 144"/>
                  <a:gd name="T52" fmla="*/ 116 w 210"/>
                  <a:gd name="T53" fmla="*/ 89 h 144"/>
                  <a:gd name="T54" fmla="*/ 117 w 210"/>
                  <a:gd name="T55" fmla="*/ 95 h 144"/>
                  <a:gd name="T56" fmla="*/ 122 w 210"/>
                  <a:gd name="T57" fmla="*/ 104 h 144"/>
                  <a:gd name="T58" fmla="*/ 136 w 210"/>
                  <a:gd name="T59" fmla="*/ 109 h 144"/>
                  <a:gd name="T60" fmla="*/ 151 w 210"/>
                  <a:gd name="T61" fmla="*/ 121 h 144"/>
                  <a:gd name="T62" fmla="*/ 151 w 210"/>
                  <a:gd name="T63" fmla="*/ 130 h 144"/>
                  <a:gd name="T64" fmla="*/ 184 w 210"/>
                  <a:gd name="T65" fmla="*/ 134 h 144"/>
                  <a:gd name="T66" fmla="*/ 171 w 210"/>
                  <a:gd name="T67" fmla="*/ 110 h 144"/>
                  <a:gd name="T68" fmla="*/ 201 w 210"/>
                  <a:gd name="T69" fmla="*/ 108 h 144"/>
                  <a:gd name="T70" fmla="*/ 186 w 210"/>
                  <a:gd name="T71" fmla="*/ 102 h 144"/>
                  <a:gd name="T72" fmla="*/ 181 w 210"/>
                  <a:gd name="T73" fmla="*/ 97 h 144"/>
                  <a:gd name="T74" fmla="*/ 184 w 210"/>
                  <a:gd name="T75" fmla="*/ 88 h 144"/>
                  <a:gd name="T76" fmla="*/ 187 w 210"/>
                  <a:gd name="T77" fmla="*/ 83 h 144"/>
                  <a:gd name="T78" fmla="*/ 186 w 210"/>
                  <a:gd name="T79" fmla="*/ 76 h 144"/>
                  <a:gd name="T80" fmla="*/ 186 w 210"/>
                  <a:gd name="T81" fmla="*/ 61 h 144"/>
                  <a:gd name="T82" fmla="*/ 182 w 210"/>
                  <a:gd name="T83" fmla="*/ 58 h 144"/>
                  <a:gd name="T84" fmla="*/ 165 w 210"/>
                  <a:gd name="T85" fmla="*/ 57 h 144"/>
                  <a:gd name="T86" fmla="*/ 158 w 210"/>
                  <a:gd name="T87" fmla="*/ 79 h 144"/>
                  <a:gd name="T88" fmla="*/ 162 w 210"/>
                  <a:gd name="T89" fmla="*/ 87 h 144"/>
                  <a:gd name="T90" fmla="*/ 165 w 210"/>
                  <a:gd name="T91" fmla="*/ 97 h 144"/>
                  <a:gd name="T92" fmla="*/ 161 w 210"/>
                  <a:gd name="T93" fmla="*/ 102 h 144"/>
                  <a:gd name="T94" fmla="*/ 173 w 210"/>
                  <a:gd name="T95" fmla="*/ 107 h 144"/>
                  <a:gd name="T96" fmla="*/ 187 w 210"/>
                  <a:gd name="T97" fmla="*/ 117 h 144"/>
                  <a:gd name="T98" fmla="*/ 187 w 210"/>
                  <a:gd name="T99" fmla="*/ 118 h 144"/>
                  <a:gd name="T100" fmla="*/ 187 w 210"/>
                  <a:gd name="T101" fmla="*/ 125 h 144"/>
                  <a:gd name="T102" fmla="*/ 210 w 210"/>
                  <a:gd name="T103" fmla="*/ 1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0" h="144">
                    <a:moveTo>
                      <a:pt x="130" y="111"/>
                    </a:moveTo>
                    <a:cubicBezTo>
                      <a:pt x="122" y="108"/>
                      <a:pt x="114" y="104"/>
                      <a:pt x="107" y="101"/>
                    </a:cubicBezTo>
                    <a:cubicBezTo>
                      <a:pt x="105" y="100"/>
                      <a:pt x="102" y="100"/>
                      <a:pt x="100" y="99"/>
                    </a:cubicBezTo>
                    <a:cubicBezTo>
                      <a:pt x="98" y="98"/>
                      <a:pt x="95" y="92"/>
                      <a:pt x="94" y="89"/>
                    </a:cubicBezTo>
                    <a:cubicBezTo>
                      <a:pt x="93" y="89"/>
                      <a:pt x="91" y="89"/>
                      <a:pt x="90" y="88"/>
                    </a:cubicBezTo>
                    <a:cubicBezTo>
                      <a:pt x="90" y="84"/>
                      <a:pt x="93" y="84"/>
                      <a:pt x="94" y="80"/>
                    </a:cubicBezTo>
                    <a:cubicBezTo>
                      <a:pt x="95" y="77"/>
                      <a:pt x="94" y="73"/>
                      <a:pt x="96" y="71"/>
                    </a:cubicBezTo>
                    <a:cubicBezTo>
                      <a:pt x="97" y="69"/>
                      <a:pt x="99" y="69"/>
                      <a:pt x="100" y="67"/>
                    </a:cubicBezTo>
                    <a:cubicBezTo>
                      <a:pt x="101" y="66"/>
                      <a:pt x="102" y="63"/>
                      <a:pt x="102" y="61"/>
                    </a:cubicBezTo>
                    <a:cubicBezTo>
                      <a:pt x="103" y="58"/>
                      <a:pt x="103" y="53"/>
                      <a:pt x="102" y="50"/>
                    </a:cubicBezTo>
                    <a:cubicBezTo>
                      <a:pt x="101" y="48"/>
                      <a:pt x="100" y="48"/>
                      <a:pt x="100" y="46"/>
                    </a:cubicBezTo>
                    <a:cubicBezTo>
                      <a:pt x="100" y="43"/>
                      <a:pt x="101" y="34"/>
                      <a:pt x="101" y="32"/>
                    </a:cubicBezTo>
                    <a:cubicBezTo>
                      <a:pt x="101" y="26"/>
                      <a:pt x="101" y="22"/>
                      <a:pt x="100" y="17"/>
                    </a:cubicBezTo>
                    <a:cubicBezTo>
                      <a:pt x="100" y="17"/>
                      <a:pt x="98" y="12"/>
                      <a:pt x="96" y="11"/>
                    </a:cubicBezTo>
                    <a:cubicBezTo>
                      <a:pt x="91" y="10"/>
                      <a:pt x="91" y="10"/>
                      <a:pt x="91" y="10"/>
                    </a:cubicBezTo>
                    <a:cubicBezTo>
                      <a:pt x="88" y="7"/>
                      <a:pt x="88" y="7"/>
                      <a:pt x="88" y="7"/>
                    </a:cubicBezTo>
                    <a:cubicBezTo>
                      <a:pt x="77" y="0"/>
                      <a:pt x="64" y="5"/>
                      <a:pt x="57" y="8"/>
                    </a:cubicBezTo>
                    <a:cubicBezTo>
                      <a:pt x="48" y="11"/>
                      <a:pt x="41" y="25"/>
                      <a:pt x="46" y="45"/>
                    </a:cubicBezTo>
                    <a:cubicBezTo>
                      <a:pt x="46" y="49"/>
                      <a:pt x="44" y="50"/>
                      <a:pt x="44" y="52"/>
                    </a:cubicBezTo>
                    <a:cubicBezTo>
                      <a:pt x="44" y="56"/>
                      <a:pt x="44" y="66"/>
                      <a:pt x="48" y="69"/>
                    </a:cubicBezTo>
                    <a:cubicBezTo>
                      <a:pt x="49" y="69"/>
                      <a:pt x="51" y="70"/>
                      <a:pt x="51" y="69"/>
                    </a:cubicBezTo>
                    <a:cubicBezTo>
                      <a:pt x="52" y="73"/>
                      <a:pt x="52" y="77"/>
                      <a:pt x="53" y="81"/>
                    </a:cubicBezTo>
                    <a:cubicBezTo>
                      <a:pt x="54" y="84"/>
                      <a:pt x="56" y="84"/>
                      <a:pt x="57" y="88"/>
                    </a:cubicBezTo>
                    <a:cubicBezTo>
                      <a:pt x="54" y="89"/>
                      <a:pt x="54" y="89"/>
                      <a:pt x="54" y="89"/>
                    </a:cubicBezTo>
                    <a:cubicBezTo>
                      <a:pt x="52" y="92"/>
                      <a:pt x="50" y="98"/>
                      <a:pt x="47" y="99"/>
                    </a:cubicBezTo>
                    <a:cubicBezTo>
                      <a:pt x="45" y="100"/>
                      <a:pt x="43" y="100"/>
                      <a:pt x="41" y="101"/>
                    </a:cubicBezTo>
                    <a:cubicBezTo>
                      <a:pt x="34" y="104"/>
                      <a:pt x="25" y="108"/>
                      <a:pt x="18" y="111"/>
                    </a:cubicBezTo>
                    <a:cubicBezTo>
                      <a:pt x="11" y="114"/>
                      <a:pt x="3" y="115"/>
                      <a:pt x="1" y="122"/>
                    </a:cubicBezTo>
                    <a:cubicBezTo>
                      <a:pt x="1" y="127"/>
                      <a:pt x="0" y="138"/>
                      <a:pt x="0" y="144"/>
                    </a:cubicBezTo>
                    <a:cubicBezTo>
                      <a:pt x="147" y="144"/>
                      <a:pt x="147" y="144"/>
                      <a:pt x="147" y="144"/>
                    </a:cubicBezTo>
                    <a:cubicBezTo>
                      <a:pt x="147" y="138"/>
                      <a:pt x="147" y="127"/>
                      <a:pt x="147" y="122"/>
                    </a:cubicBezTo>
                    <a:cubicBezTo>
                      <a:pt x="145" y="115"/>
                      <a:pt x="137" y="114"/>
                      <a:pt x="130" y="111"/>
                    </a:cubicBezTo>
                    <a:close/>
                    <a:moveTo>
                      <a:pt x="171" y="110"/>
                    </a:moveTo>
                    <a:cubicBezTo>
                      <a:pt x="166" y="108"/>
                      <a:pt x="160" y="105"/>
                      <a:pt x="155" y="103"/>
                    </a:cubicBezTo>
                    <a:cubicBezTo>
                      <a:pt x="153" y="103"/>
                      <a:pt x="152" y="102"/>
                      <a:pt x="150" y="102"/>
                    </a:cubicBezTo>
                    <a:cubicBezTo>
                      <a:pt x="149" y="101"/>
                      <a:pt x="147" y="97"/>
                      <a:pt x="146" y="95"/>
                    </a:cubicBezTo>
                    <a:cubicBezTo>
                      <a:pt x="145" y="94"/>
                      <a:pt x="144" y="94"/>
                      <a:pt x="143" y="94"/>
                    </a:cubicBezTo>
                    <a:cubicBezTo>
                      <a:pt x="143" y="91"/>
                      <a:pt x="145" y="91"/>
                      <a:pt x="146" y="88"/>
                    </a:cubicBezTo>
                    <a:cubicBezTo>
                      <a:pt x="147" y="86"/>
                      <a:pt x="146" y="84"/>
                      <a:pt x="147" y="82"/>
                    </a:cubicBezTo>
                    <a:cubicBezTo>
                      <a:pt x="148" y="80"/>
                      <a:pt x="150" y="80"/>
                      <a:pt x="150" y="79"/>
                    </a:cubicBezTo>
                    <a:cubicBezTo>
                      <a:pt x="151" y="78"/>
                      <a:pt x="152" y="76"/>
                      <a:pt x="152" y="75"/>
                    </a:cubicBezTo>
                    <a:cubicBezTo>
                      <a:pt x="152" y="72"/>
                      <a:pt x="153" y="69"/>
                      <a:pt x="152" y="67"/>
                    </a:cubicBezTo>
                    <a:cubicBezTo>
                      <a:pt x="151" y="65"/>
                      <a:pt x="150" y="65"/>
                      <a:pt x="150" y="64"/>
                    </a:cubicBezTo>
                    <a:cubicBezTo>
                      <a:pt x="150" y="62"/>
                      <a:pt x="151" y="55"/>
                      <a:pt x="151" y="54"/>
                    </a:cubicBezTo>
                    <a:cubicBezTo>
                      <a:pt x="151" y="50"/>
                      <a:pt x="151" y="47"/>
                      <a:pt x="150" y="43"/>
                    </a:cubicBezTo>
                    <a:cubicBezTo>
                      <a:pt x="150" y="43"/>
                      <a:pt x="149" y="40"/>
                      <a:pt x="147" y="39"/>
                    </a:cubicBezTo>
                    <a:cubicBezTo>
                      <a:pt x="144" y="38"/>
                      <a:pt x="144" y="38"/>
                      <a:pt x="144" y="38"/>
                    </a:cubicBezTo>
                    <a:cubicBezTo>
                      <a:pt x="142" y="36"/>
                      <a:pt x="142" y="36"/>
                      <a:pt x="142" y="36"/>
                    </a:cubicBezTo>
                    <a:cubicBezTo>
                      <a:pt x="133" y="31"/>
                      <a:pt x="124" y="35"/>
                      <a:pt x="120" y="37"/>
                    </a:cubicBezTo>
                    <a:cubicBezTo>
                      <a:pt x="113" y="39"/>
                      <a:pt x="108" y="49"/>
                      <a:pt x="111" y="63"/>
                    </a:cubicBezTo>
                    <a:cubicBezTo>
                      <a:pt x="112" y="66"/>
                      <a:pt x="110" y="67"/>
                      <a:pt x="110" y="68"/>
                    </a:cubicBezTo>
                    <a:cubicBezTo>
                      <a:pt x="110" y="71"/>
                      <a:pt x="111" y="78"/>
                      <a:pt x="113" y="80"/>
                    </a:cubicBezTo>
                    <a:cubicBezTo>
                      <a:pt x="114" y="80"/>
                      <a:pt x="116" y="81"/>
                      <a:pt x="116" y="81"/>
                    </a:cubicBezTo>
                    <a:cubicBezTo>
                      <a:pt x="116" y="84"/>
                      <a:pt x="116" y="86"/>
                      <a:pt x="116" y="89"/>
                    </a:cubicBezTo>
                    <a:cubicBezTo>
                      <a:pt x="117" y="91"/>
                      <a:pt x="119" y="91"/>
                      <a:pt x="119" y="94"/>
                    </a:cubicBezTo>
                    <a:cubicBezTo>
                      <a:pt x="117" y="95"/>
                      <a:pt x="117" y="95"/>
                      <a:pt x="117" y="95"/>
                    </a:cubicBezTo>
                    <a:cubicBezTo>
                      <a:pt x="116" y="96"/>
                      <a:pt x="115" y="99"/>
                      <a:pt x="114" y="100"/>
                    </a:cubicBezTo>
                    <a:cubicBezTo>
                      <a:pt x="117" y="101"/>
                      <a:pt x="119" y="103"/>
                      <a:pt x="122" y="104"/>
                    </a:cubicBezTo>
                    <a:cubicBezTo>
                      <a:pt x="125" y="105"/>
                      <a:pt x="128" y="106"/>
                      <a:pt x="131" y="108"/>
                    </a:cubicBezTo>
                    <a:cubicBezTo>
                      <a:pt x="133" y="108"/>
                      <a:pt x="134" y="109"/>
                      <a:pt x="136" y="109"/>
                    </a:cubicBezTo>
                    <a:cubicBezTo>
                      <a:pt x="141" y="111"/>
                      <a:pt x="148" y="114"/>
                      <a:pt x="150" y="121"/>
                    </a:cubicBezTo>
                    <a:cubicBezTo>
                      <a:pt x="151" y="121"/>
                      <a:pt x="151" y="121"/>
                      <a:pt x="151" y="121"/>
                    </a:cubicBezTo>
                    <a:cubicBezTo>
                      <a:pt x="151" y="122"/>
                      <a:pt x="151" y="122"/>
                      <a:pt x="151" y="122"/>
                    </a:cubicBezTo>
                    <a:cubicBezTo>
                      <a:pt x="151" y="124"/>
                      <a:pt x="151" y="127"/>
                      <a:pt x="151" y="130"/>
                    </a:cubicBezTo>
                    <a:cubicBezTo>
                      <a:pt x="151" y="131"/>
                      <a:pt x="151" y="133"/>
                      <a:pt x="151" y="134"/>
                    </a:cubicBezTo>
                    <a:cubicBezTo>
                      <a:pt x="184" y="134"/>
                      <a:pt x="184" y="134"/>
                      <a:pt x="184" y="134"/>
                    </a:cubicBezTo>
                    <a:cubicBezTo>
                      <a:pt x="184" y="130"/>
                      <a:pt x="184" y="121"/>
                      <a:pt x="184" y="118"/>
                    </a:cubicBezTo>
                    <a:cubicBezTo>
                      <a:pt x="182" y="113"/>
                      <a:pt x="176" y="112"/>
                      <a:pt x="171" y="110"/>
                    </a:cubicBezTo>
                    <a:close/>
                    <a:moveTo>
                      <a:pt x="210" y="113"/>
                    </a:moveTo>
                    <a:cubicBezTo>
                      <a:pt x="208" y="110"/>
                      <a:pt x="204" y="109"/>
                      <a:pt x="201" y="108"/>
                    </a:cubicBezTo>
                    <a:cubicBezTo>
                      <a:pt x="197" y="106"/>
                      <a:pt x="193" y="105"/>
                      <a:pt x="190" y="103"/>
                    </a:cubicBezTo>
                    <a:cubicBezTo>
                      <a:pt x="188" y="103"/>
                      <a:pt x="187" y="103"/>
                      <a:pt x="186" y="102"/>
                    </a:cubicBezTo>
                    <a:cubicBezTo>
                      <a:pt x="185" y="101"/>
                      <a:pt x="184" y="99"/>
                      <a:pt x="183" y="97"/>
                    </a:cubicBezTo>
                    <a:cubicBezTo>
                      <a:pt x="183" y="97"/>
                      <a:pt x="182" y="97"/>
                      <a:pt x="181" y="97"/>
                    </a:cubicBezTo>
                    <a:cubicBezTo>
                      <a:pt x="181" y="95"/>
                      <a:pt x="183" y="95"/>
                      <a:pt x="183" y="93"/>
                    </a:cubicBezTo>
                    <a:cubicBezTo>
                      <a:pt x="184" y="91"/>
                      <a:pt x="183" y="89"/>
                      <a:pt x="184" y="88"/>
                    </a:cubicBezTo>
                    <a:cubicBezTo>
                      <a:pt x="185" y="87"/>
                      <a:pt x="186" y="87"/>
                      <a:pt x="186" y="86"/>
                    </a:cubicBezTo>
                    <a:cubicBezTo>
                      <a:pt x="187" y="86"/>
                      <a:pt x="187" y="84"/>
                      <a:pt x="187" y="83"/>
                    </a:cubicBezTo>
                    <a:cubicBezTo>
                      <a:pt x="188" y="82"/>
                      <a:pt x="188" y="79"/>
                      <a:pt x="187" y="78"/>
                    </a:cubicBezTo>
                    <a:cubicBezTo>
                      <a:pt x="187" y="77"/>
                      <a:pt x="186" y="77"/>
                      <a:pt x="186" y="76"/>
                    </a:cubicBezTo>
                    <a:cubicBezTo>
                      <a:pt x="186" y="74"/>
                      <a:pt x="187" y="70"/>
                      <a:pt x="187" y="69"/>
                    </a:cubicBezTo>
                    <a:cubicBezTo>
                      <a:pt x="187" y="66"/>
                      <a:pt x="187" y="64"/>
                      <a:pt x="186" y="61"/>
                    </a:cubicBezTo>
                    <a:cubicBezTo>
                      <a:pt x="186" y="61"/>
                      <a:pt x="185" y="59"/>
                      <a:pt x="184" y="58"/>
                    </a:cubicBezTo>
                    <a:cubicBezTo>
                      <a:pt x="182" y="58"/>
                      <a:pt x="182" y="58"/>
                      <a:pt x="182" y="58"/>
                    </a:cubicBezTo>
                    <a:cubicBezTo>
                      <a:pt x="180" y="57"/>
                      <a:pt x="180" y="57"/>
                      <a:pt x="180" y="57"/>
                    </a:cubicBezTo>
                    <a:cubicBezTo>
                      <a:pt x="175" y="53"/>
                      <a:pt x="168" y="55"/>
                      <a:pt x="165" y="57"/>
                    </a:cubicBezTo>
                    <a:cubicBezTo>
                      <a:pt x="160" y="58"/>
                      <a:pt x="157" y="65"/>
                      <a:pt x="159" y="75"/>
                    </a:cubicBezTo>
                    <a:cubicBezTo>
                      <a:pt x="160" y="77"/>
                      <a:pt x="158" y="78"/>
                      <a:pt x="158" y="79"/>
                    </a:cubicBezTo>
                    <a:cubicBezTo>
                      <a:pt x="158" y="81"/>
                      <a:pt x="159" y="86"/>
                      <a:pt x="160" y="87"/>
                    </a:cubicBezTo>
                    <a:cubicBezTo>
                      <a:pt x="161" y="87"/>
                      <a:pt x="162" y="87"/>
                      <a:pt x="162" y="87"/>
                    </a:cubicBezTo>
                    <a:cubicBezTo>
                      <a:pt x="162" y="89"/>
                      <a:pt x="162" y="91"/>
                      <a:pt x="163" y="93"/>
                    </a:cubicBezTo>
                    <a:cubicBezTo>
                      <a:pt x="163" y="95"/>
                      <a:pt x="164" y="95"/>
                      <a:pt x="165" y="97"/>
                    </a:cubicBezTo>
                    <a:cubicBezTo>
                      <a:pt x="163" y="97"/>
                      <a:pt x="163" y="97"/>
                      <a:pt x="163" y="97"/>
                    </a:cubicBezTo>
                    <a:cubicBezTo>
                      <a:pt x="163" y="98"/>
                      <a:pt x="162" y="101"/>
                      <a:pt x="161" y="102"/>
                    </a:cubicBezTo>
                    <a:cubicBezTo>
                      <a:pt x="162" y="103"/>
                      <a:pt x="164" y="103"/>
                      <a:pt x="166" y="104"/>
                    </a:cubicBezTo>
                    <a:cubicBezTo>
                      <a:pt x="168" y="105"/>
                      <a:pt x="171" y="106"/>
                      <a:pt x="173" y="107"/>
                    </a:cubicBezTo>
                    <a:cubicBezTo>
                      <a:pt x="174" y="107"/>
                      <a:pt x="175" y="108"/>
                      <a:pt x="176" y="108"/>
                    </a:cubicBezTo>
                    <a:cubicBezTo>
                      <a:pt x="180" y="110"/>
                      <a:pt x="185" y="111"/>
                      <a:pt x="187" y="117"/>
                    </a:cubicBezTo>
                    <a:cubicBezTo>
                      <a:pt x="187" y="117"/>
                      <a:pt x="187" y="117"/>
                      <a:pt x="187" y="117"/>
                    </a:cubicBezTo>
                    <a:cubicBezTo>
                      <a:pt x="187" y="118"/>
                      <a:pt x="187" y="118"/>
                      <a:pt x="187" y="118"/>
                    </a:cubicBezTo>
                    <a:cubicBezTo>
                      <a:pt x="187" y="119"/>
                      <a:pt x="187" y="121"/>
                      <a:pt x="187" y="124"/>
                    </a:cubicBezTo>
                    <a:cubicBezTo>
                      <a:pt x="187" y="124"/>
                      <a:pt x="187" y="124"/>
                      <a:pt x="187" y="125"/>
                    </a:cubicBezTo>
                    <a:cubicBezTo>
                      <a:pt x="210" y="125"/>
                      <a:pt x="210" y="125"/>
                      <a:pt x="210" y="125"/>
                    </a:cubicBezTo>
                    <a:cubicBezTo>
                      <a:pt x="210" y="121"/>
                      <a:pt x="210" y="116"/>
                      <a:pt x="210" y="113"/>
                    </a:cubicBezTo>
                    <a:close/>
                  </a:path>
                </a:pathLst>
              </a:custGeom>
              <a:gradFill>
                <a:gsLst>
                  <a:gs pos="0">
                    <a:schemeClr val="tx1"/>
                  </a:gs>
                  <a:gs pos="100000">
                    <a:schemeClr val="bg1">
                      <a:lumMod val="75000"/>
                    </a:schemeClr>
                  </a:gs>
                </a:gsLst>
                <a:lin ang="5400000" scaled="1"/>
              </a:gradFill>
              <a:ln>
                <a:noFill/>
              </a:ln>
              <a:effectLst/>
            </p:spPr>
            <p:txBody>
              <a:bodyPr vert="horz" wrap="square" lIns="183288" tIns="91644" rIns="183288" bIns="91644" numCol="1" anchor="t" anchorCtr="0" compatLnSpc="1"/>
              <a:lstStyle/>
              <a:p>
                <a:endParaRPr lang="zh-CN" altLang="en-US" sz="1805" b="1">
                  <a:solidFill>
                    <a:sysClr val="windowText" lastClr="000000"/>
                  </a:solidFill>
                  <a:latin typeface="微软雅黑 Light" panose="020B0502040204020203" pitchFamily="34" charset="-122"/>
                  <a:ea typeface="微软雅黑 Light" panose="020B0502040204020203" pitchFamily="34" charset="-122"/>
                </a:endParaRPr>
              </a:p>
            </p:txBody>
          </p:sp>
          <p:sp>
            <p:nvSpPr>
              <p:cNvPr id="29" name="矩形 28"/>
              <p:cNvSpPr/>
              <p:nvPr/>
            </p:nvSpPr>
            <p:spPr>
              <a:xfrm>
                <a:off x="-5542528" y="8295813"/>
                <a:ext cx="3825201" cy="3825205"/>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dirty="0">
                  <a:latin typeface="微软雅黑 Light" panose="020B0502040204020203" pitchFamily="34" charset="-122"/>
                  <a:ea typeface="微软雅黑 Light" panose="020B0502040204020203" pitchFamily="34" charset="-122"/>
                </a:endParaRPr>
              </a:p>
            </p:txBody>
          </p:sp>
        </p:grpSp>
        <p:grpSp>
          <p:nvGrpSpPr>
            <p:cNvPr id="30" name="组合 29"/>
            <p:cNvGrpSpPr/>
            <p:nvPr/>
          </p:nvGrpSpPr>
          <p:grpSpPr>
            <a:xfrm>
              <a:off x="2825107" y="9873145"/>
              <a:ext cx="1383961" cy="1222330"/>
              <a:chOff x="-5501646" y="13997170"/>
              <a:chExt cx="3825197" cy="3825199"/>
            </a:xfrm>
          </p:grpSpPr>
          <p:grpSp>
            <p:nvGrpSpPr>
              <p:cNvPr id="31" name="组合 30"/>
              <p:cNvGrpSpPr/>
              <p:nvPr/>
            </p:nvGrpSpPr>
            <p:grpSpPr>
              <a:xfrm>
                <a:off x="-5385499" y="14403390"/>
                <a:ext cx="3608348" cy="2511035"/>
                <a:chOff x="5138639" y="5805557"/>
                <a:chExt cx="1540193" cy="905837"/>
              </a:xfrm>
              <a:gradFill>
                <a:gsLst>
                  <a:gs pos="0">
                    <a:schemeClr val="tx1"/>
                  </a:gs>
                  <a:gs pos="100000">
                    <a:schemeClr val="bg1">
                      <a:lumMod val="75000"/>
                    </a:schemeClr>
                  </a:gs>
                </a:gsLst>
                <a:lin ang="5400000" scaled="1"/>
              </a:gradFill>
            </p:grpSpPr>
            <p:sp>
              <p:nvSpPr>
                <p:cNvPr id="33" name="Freeform 54"/>
                <p:cNvSpPr/>
                <p:nvPr/>
              </p:nvSpPr>
              <p:spPr bwMode="auto">
                <a:xfrm>
                  <a:off x="5538688" y="5805557"/>
                  <a:ext cx="771523" cy="897259"/>
                </a:xfrm>
                <a:custGeom>
                  <a:avLst/>
                  <a:gdLst>
                    <a:gd name="T0" fmla="*/ 0 w 190"/>
                    <a:gd name="T1" fmla="*/ 221 h 221"/>
                    <a:gd name="T2" fmla="*/ 190 w 190"/>
                    <a:gd name="T3" fmla="*/ 221 h 221"/>
                    <a:gd name="T4" fmla="*/ 129 w 190"/>
                    <a:gd name="T5" fmla="*/ 100 h 221"/>
                    <a:gd name="T6" fmla="*/ 151 w 190"/>
                    <a:gd name="T7" fmla="*/ 56 h 221"/>
                    <a:gd name="T8" fmla="*/ 95 w 190"/>
                    <a:gd name="T9" fmla="*/ 0 h 221"/>
                    <a:gd name="T10" fmla="*/ 38 w 190"/>
                    <a:gd name="T11" fmla="*/ 57 h 221"/>
                    <a:gd name="T12" fmla="*/ 61 w 190"/>
                    <a:gd name="T13" fmla="*/ 100 h 221"/>
                    <a:gd name="T14" fmla="*/ 0 w 190"/>
                    <a:gd name="T15" fmla="*/ 221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221">
                      <a:moveTo>
                        <a:pt x="0" y="221"/>
                      </a:moveTo>
                      <a:cubicBezTo>
                        <a:pt x="190" y="221"/>
                        <a:pt x="190" y="221"/>
                        <a:pt x="190" y="221"/>
                      </a:cubicBezTo>
                      <a:cubicBezTo>
                        <a:pt x="190" y="172"/>
                        <a:pt x="165" y="119"/>
                        <a:pt x="129" y="100"/>
                      </a:cubicBezTo>
                      <a:cubicBezTo>
                        <a:pt x="143" y="90"/>
                        <a:pt x="151" y="75"/>
                        <a:pt x="151" y="56"/>
                      </a:cubicBezTo>
                      <a:cubicBezTo>
                        <a:pt x="151" y="25"/>
                        <a:pt x="126" y="0"/>
                        <a:pt x="95" y="0"/>
                      </a:cubicBezTo>
                      <a:cubicBezTo>
                        <a:pt x="64" y="0"/>
                        <a:pt x="38" y="26"/>
                        <a:pt x="38" y="57"/>
                      </a:cubicBezTo>
                      <a:cubicBezTo>
                        <a:pt x="38" y="75"/>
                        <a:pt x="47" y="90"/>
                        <a:pt x="61" y="100"/>
                      </a:cubicBezTo>
                      <a:cubicBezTo>
                        <a:pt x="25" y="119"/>
                        <a:pt x="0" y="172"/>
                        <a:pt x="0" y="221"/>
                      </a:cubicBezTo>
                      <a:close/>
                    </a:path>
                  </a:pathLst>
                </a:custGeom>
                <a:grpFill/>
                <a:ln>
                  <a:noFill/>
                </a:ln>
                <a:effectLst/>
              </p:spPr>
              <p:txBody>
                <a:bodyPr vert="horz" wrap="square" lIns="183288" tIns="91644" rIns="183288" bIns="91644" numCol="1" anchor="t" anchorCtr="0" compatLnSpc="1"/>
                <a:lstStyle/>
                <a:p>
                  <a:endParaRPr lang="zh-CN" altLang="en-US" sz="1805" b="1">
                    <a:latin typeface="微软雅黑 Light" panose="020B0502040204020203" pitchFamily="34" charset="-122"/>
                    <a:ea typeface="微软雅黑 Light" panose="020B0502040204020203" pitchFamily="34" charset="-122"/>
                  </a:endParaRPr>
                </a:p>
              </p:txBody>
            </p:sp>
            <p:sp>
              <p:nvSpPr>
                <p:cNvPr id="34" name="Freeform 56"/>
                <p:cNvSpPr/>
                <p:nvPr/>
              </p:nvSpPr>
              <p:spPr bwMode="auto">
                <a:xfrm>
                  <a:off x="6244493" y="6062741"/>
                  <a:ext cx="434339" cy="648653"/>
                </a:xfrm>
                <a:custGeom>
                  <a:avLst/>
                  <a:gdLst>
                    <a:gd name="T0" fmla="*/ 64 w 107"/>
                    <a:gd name="T1" fmla="*/ 72 h 160"/>
                    <a:gd name="T2" fmla="*/ 80 w 107"/>
                    <a:gd name="T3" fmla="*/ 40 h 160"/>
                    <a:gd name="T4" fmla="*/ 40 w 107"/>
                    <a:gd name="T5" fmla="*/ 0 h 160"/>
                    <a:gd name="T6" fmla="*/ 0 w 107"/>
                    <a:gd name="T7" fmla="*/ 40 h 160"/>
                    <a:gd name="T8" fmla="*/ 16 w 107"/>
                    <a:gd name="T9" fmla="*/ 71 h 160"/>
                    <a:gd name="T10" fmla="*/ 7 w 107"/>
                    <a:gd name="T11" fmla="*/ 79 h 160"/>
                    <a:gd name="T12" fmla="*/ 28 w 107"/>
                    <a:gd name="T13" fmla="*/ 160 h 160"/>
                    <a:gd name="T14" fmla="*/ 107 w 107"/>
                    <a:gd name="T15" fmla="*/ 160 h 160"/>
                    <a:gd name="T16" fmla="*/ 64 w 107"/>
                    <a:gd name="T17" fmla="*/ 7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64" y="72"/>
                      </a:moveTo>
                      <a:cubicBezTo>
                        <a:pt x="74" y="65"/>
                        <a:pt x="80" y="53"/>
                        <a:pt x="80" y="40"/>
                      </a:cubicBezTo>
                      <a:cubicBezTo>
                        <a:pt x="80" y="18"/>
                        <a:pt x="62" y="0"/>
                        <a:pt x="40" y="0"/>
                      </a:cubicBezTo>
                      <a:cubicBezTo>
                        <a:pt x="18" y="0"/>
                        <a:pt x="0" y="18"/>
                        <a:pt x="0" y="40"/>
                      </a:cubicBezTo>
                      <a:cubicBezTo>
                        <a:pt x="0" y="53"/>
                        <a:pt x="6" y="63"/>
                        <a:pt x="16" y="71"/>
                      </a:cubicBezTo>
                      <a:cubicBezTo>
                        <a:pt x="13" y="72"/>
                        <a:pt x="10" y="76"/>
                        <a:pt x="7" y="79"/>
                      </a:cubicBezTo>
                      <a:cubicBezTo>
                        <a:pt x="20" y="102"/>
                        <a:pt x="28" y="136"/>
                        <a:pt x="28" y="160"/>
                      </a:cubicBezTo>
                      <a:cubicBezTo>
                        <a:pt x="107" y="160"/>
                        <a:pt x="107" y="160"/>
                        <a:pt x="107" y="160"/>
                      </a:cubicBezTo>
                      <a:cubicBezTo>
                        <a:pt x="107" y="121"/>
                        <a:pt x="89" y="86"/>
                        <a:pt x="64" y="72"/>
                      </a:cubicBezTo>
                      <a:close/>
                    </a:path>
                  </a:pathLst>
                </a:custGeom>
                <a:grpFill/>
                <a:ln>
                  <a:noFill/>
                </a:ln>
                <a:effectLst/>
              </p:spPr>
              <p:txBody>
                <a:bodyPr vert="horz" wrap="square" lIns="183288" tIns="91644" rIns="183288" bIns="91644" numCol="1" anchor="t" anchorCtr="0" compatLnSpc="1"/>
                <a:lstStyle/>
                <a:p>
                  <a:endParaRPr lang="zh-CN" altLang="en-US" sz="1805" b="1">
                    <a:latin typeface="微软雅黑 Light" panose="020B0502040204020203" pitchFamily="34" charset="-122"/>
                    <a:ea typeface="微软雅黑 Light" panose="020B0502040204020203" pitchFamily="34" charset="-122"/>
                  </a:endParaRPr>
                </a:p>
              </p:txBody>
            </p:sp>
            <p:sp>
              <p:nvSpPr>
                <p:cNvPr id="35" name="Freeform 57"/>
                <p:cNvSpPr/>
                <p:nvPr/>
              </p:nvSpPr>
              <p:spPr bwMode="auto">
                <a:xfrm>
                  <a:off x="5138639" y="6062739"/>
                  <a:ext cx="434339" cy="648654"/>
                </a:xfrm>
                <a:custGeom>
                  <a:avLst/>
                  <a:gdLst>
                    <a:gd name="T0" fmla="*/ 91 w 107"/>
                    <a:gd name="T1" fmla="*/ 71 h 160"/>
                    <a:gd name="T2" fmla="*/ 107 w 107"/>
                    <a:gd name="T3" fmla="*/ 39 h 160"/>
                    <a:gd name="T4" fmla="*/ 67 w 107"/>
                    <a:gd name="T5" fmla="*/ 0 h 160"/>
                    <a:gd name="T6" fmla="*/ 27 w 107"/>
                    <a:gd name="T7" fmla="*/ 40 h 160"/>
                    <a:gd name="T8" fmla="*/ 43 w 107"/>
                    <a:gd name="T9" fmla="*/ 72 h 160"/>
                    <a:gd name="T10" fmla="*/ 0 w 107"/>
                    <a:gd name="T11" fmla="*/ 160 h 160"/>
                    <a:gd name="T12" fmla="*/ 86 w 107"/>
                    <a:gd name="T13" fmla="*/ 160 h 160"/>
                    <a:gd name="T14" fmla="*/ 105 w 107"/>
                    <a:gd name="T15" fmla="*/ 82 h 160"/>
                    <a:gd name="T16" fmla="*/ 91 w 107"/>
                    <a:gd name="T17" fmla="*/ 71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0">
                      <a:moveTo>
                        <a:pt x="91" y="71"/>
                      </a:moveTo>
                      <a:cubicBezTo>
                        <a:pt x="101" y="63"/>
                        <a:pt x="107" y="52"/>
                        <a:pt x="107" y="39"/>
                      </a:cubicBezTo>
                      <a:cubicBezTo>
                        <a:pt x="107" y="17"/>
                        <a:pt x="89" y="0"/>
                        <a:pt x="67" y="0"/>
                      </a:cubicBezTo>
                      <a:cubicBezTo>
                        <a:pt x="45" y="0"/>
                        <a:pt x="27" y="18"/>
                        <a:pt x="27" y="40"/>
                      </a:cubicBezTo>
                      <a:cubicBezTo>
                        <a:pt x="27" y="53"/>
                        <a:pt x="33" y="65"/>
                        <a:pt x="43" y="72"/>
                      </a:cubicBezTo>
                      <a:cubicBezTo>
                        <a:pt x="18" y="86"/>
                        <a:pt x="0" y="121"/>
                        <a:pt x="0" y="160"/>
                      </a:cubicBezTo>
                      <a:cubicBezTo>
                        <a:pt x="86" y="160"/>
                        <a:pt x="86" y="160"/>
                        <a:pt x="86" y="160"/>
                      </a:cubicBezTo>
                      <a:cubicBezTo>
                        <a:pt x="86" y="136"/>
                        <a:pt x="93" y="105"/>
                        <a:pt x="105" y="82"/>
                      </a:cubicBezTo>
                      <a:cubicBezTo>
                        <a:pt x="101" y="78"/>
                        <a:pt x="96" y="73"/>
                        <a:pt x="91" y="71"/>
                      </a:cubicBezTo>
                      <a:close/>
                    </a:path>
                  </a:pathLst>
                </a:custGeom>
                <a:grpFill/>
                <a:ln>
                  <a:noFill/>
                </a:ln>
                <a:effectLst/>
              </p:spPr>
              <p:txBody>
                <a:bodyPr vert="horz" wrap="square" lIns="183288" tIns="91644" rIns="183288" bIns="91644" numCol="1" anchor="t" anchorCtr="0" compatLnSpc="1"/>
                <a:lstStyle/>
                <a:p>
                  <a:endParaRPr lang="zh-CN" altLang="en-US" sz="1805" b="1">
                    <a:latin typeface="微软雅黑 Light" panose="020B0502040204020203" pitchFamily="34" charset="-122"/>
                    <a:ea typeface="微软雅黑 Light" panose="020B0502040204020203" pitchFamily="34" charset="-122"/>
                  </a:endParaRPr>
                </a:p>
              </p:txBody>
            </p:sp>
          </p:grpSp>
          <p:sp>
            <p:nvSpPr>
              <p:cNvPr id="32" name="矩形 31"/>
              <p:cNvSpPr/>
              <p:nvPr/>
            </p:nvSpPr>
            <p:spPr>
              <a:xfrm>
                <a:off x="-5501646" y="13997170"/>
                <a:ext cx="3825197" cy="3825199"/>
              </a:xfrm>
              <a:prstGeom prst="rect">
                <a:avLst/>
              </a:prstGeom>
              <a:noFill/>
              <a:ln w="2286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dirty="0">
                  <a:latin typeface="微软雅黑 Light" panose="020B0502040204020203" pitchFamily="34" charset="-122"/>
                  <a:ea typeface="微软雅黑 Light" panose="020B0502040204020203" pitchFamily="34" charset="-122"/>
                </a:endParaRPr>
              </a:p>
            </p:txBody>
          </p:sp>
        </p:grpSp>
        <p:cxnSp>
          <p:nvCxnSpPr>
            <p:cNvPr id="36" name="直接连接符 35"/>
            <p:cNvCxnSpPr/>
            <p:nvPr/>
          </p:nvCxnSpPr>
          <p:spPr>
            <a:xfrm>
              <a:off x="4519155" y="5690077"/>
              <a:ext cx="0" cy="4496741"/>
            </a:xfrm>
            <a:prstGeom prst="line">
              <a:avLst/>
            </a:prstGeom>
            <a:ln w="11430">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4717187" y="7641450"/>
              <a:ext cx="4311380" cy="806546"/>
              <a:chOff x="-6303993" y="9341653"/>
              <a:chExt cx="14216476" cy="2177911"/>
            </a:xfrm>
          </p:grpSpPr>
          <p:cxnSp>
            <p:nvCxnSpPr>
              <p:cNvPr id="38" name="直接连接符 37"/>
              <p:cNvCxnSpPr/>
              <p:nvPr/>
            </p:nvCxnSpPr>
            <p:spPr>
              <a:xfrm>
                <a:off x="-6303993" y="9341653"/>
                <a:ext cx="14119491" cy="0"/>
              </a:xfrm>
              <a:prstGeom prst="line">
                <a:avLst/>
              </a:prstGeom>
              <a:ln w="11430">
                <a:solidFill>
                  <a:srgbClr val="2E75B6"/>
                </a:solidFill>
                <a:headEnd w="lg" len="lg"/>
                <a:tailEnd type="triangle"/>
              </a:ln>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303969" y="11519564"/>
                <a:ext cx="14216452" cy="0"/>
              </a:xfrm>
              <a:prstGeom prst="line">
                <a:avLst/>
              </a:prstGeom>
              <a:ln w="11430">
                <a:solidFill>
                  <a:srgbClr val="FFC000"/>
                </a:solidFill>
                <a:headEnd w="lg" len="lg"/>
                <a:tailEnd type="triangle"/>
              </a:ln>
              <a:effectLst/>
            </p:spPr>
            <p:style>
              <a:lnRef idx="1">
                <a:schemeClr val="accent1"/>
              </a:lnRef>
              <a:fillRef idx="0">
                <a:schemeClr val="accent1"/>
              </a:fillRef>
              <a:effectRef idx="0">
                <a:schemeClr val="accent1"/>
              </a:effectRef>
              <a:fontRef idx="minor">
                <a:schemeClr val="tx1"/>
              </a:fontRef>
            </p:style>
          </p:cxnSp>
        </p:grpSp>
        <p:sp>
          <p:nvSpPr>
            <p:cNvPr id="40" name="矩形 39"/>
            <p:cNvSpPr/>
            <p:nvPr/>
          </p:nvSpPr>
          <p:spPr>
            <a:xfrm>
              <a:off x="9209355" y="7357471"/>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a:latin typeface="微软雅黑 Light" panose="020B0502040204020203" pitchFamily="34" charset="-122"/>
                <a:ea typeface="微软雅黑 Light" panose="020B0502040204020203" pitchFamily="34" charset="-122"/>
              </a:endParaRPr>
            </a:p>
          </p:txBody>
        </p:sp>
        <p:sp>
          <p:nvSpPr>
            <p:cNvPr id="41" name="矩形 40"/>
            <p:cNvSpPr/>
            <p:nvPr/>
          </p:nvSpPr>
          <p:spPr>
            <a:xfrm>
              <a:off x="9209355" y="8169412"/>
              <a:ext cx="1379234" cy="439465"/>
            </a:xfrm>
            <a:prstGeom prst="rect">
              <a:avLst/>
            </a:prstGeom>
            <a:noFill/>
            <a:ln w="22860">
              <a:solidFill>
                <a:schemeClr val="tx1">
                  <a:lumMod val="90000"/>
                  <a:lumOff val="10000"/>
                </a:schemeClr>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164592" tIns="82296" rIns="164592" bIns="82296" rtlCol="0" anchor="ctr"/>
            <a:lstStyle/>
            <a:p>
              <a:pPr algn="ctr"/>
              <a:endParaRPr lang="zh-CN" altLang="en-US" sz="1805" b="1">
                <a:latin typeface="微软雅黑 Light" panose="020B0502040204020203" pitchFamily="34" charset="-122"/>
                <a:ea typeface="微软雅黑 Light" panose="020B0502040204020203" pitchFamily="34" charset="-122"/>
              </a:endParaRPr>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62901" y="5690077"/>
              <a:ext cx="9705975"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5" name="文本框 38"/>
          <p:cNvSpPr txBox="1"/>
          <p:nvPr/>
        </p:nvSpPr>
        <p:spPr>
          <a:xfrm>
            <a:off x="769188" y="4152623"/>
            <a:ext cx="6305481" cy="4615815"/>
          </a:xfrm>
          <a:prstGeom prst="rect">
            <a:avLst/>
          </a:prstGeom>
          <a:noFill/>
          <a:ln>
            <a:noFill/>
          </a:ln>
        </p:spPr>
        <p:txBody>
          <a:bodyPr wrap="square" rtlCol="0">
            <a:spAutoFit/>
          </a:bodyPr>
          <a:lstStyle>
            <a:defPPr>
              <a:defRPr lang="zh-CN"/>
            </a:defPPr>
            <a:lvl1pPr>
              <a:lnSpc>
                <a:spcPct val="150000"/>
              </a:lnSpc>
              <a:defRPr sz="4000" b="1"/>
            </a:lvl1pPr>
          </a:lstStyle>
          <a:p>
            <a:pPr marL="191135" indent="-191135">
              <a:buFont typeface="Arial" panose="020B0604020202020204" pitchFamily="34" charset="0"/>
              <a:buChar char="•"/>
            </a:pPr>
            <a:r>
              <a:rPr lang="zh-CN" altLang="en-US" sz="2800" b="0" dirty="0"/>
              <a:t>系统支持设置工厂常用的两班两倒、三班两倒排班方式。</a:t>
            </a:r>
            <a:endParaRPr lang="en-US" altLang="zh-CN" sz="2800" b="0" dirty="0"/>
          </a:p>
          <a:p>
            <a:pPr marL="191135" indent="-191135">
              <a:buFont typeface="Arial" panose="020B0604020202020204" pitchFamily="34" charset="0"/>
              <a:buChar char="•"/>
            </a:pPr>
            <a:r>
              <a:rPr lang="zh-CN" altLang="en-US" sz="2800" b="0" dirty="0"/>
              <a:t>可自由灵活设置每个班组的成员</a:t>
            </a:r>
            <a:r>
              <a:rPr lang="zh-CN" altLang="en-US" sz="2800" b="0" dirty="0" smtClean="0"/>
              <a:t>以及</a:t>
            </a:r>
            <a:r>
              <a:rPr lang="zh-CN" altLang="en-US" sz="2800" b="0" dirty="0"/>
              <a:t>轮班</a:t>
            </a:r>
            <a:r>
              <a:rPr lang="zh-CN" altLang="en-US" sz="2800" b="0" dirty="0" smtClean="0"/>
              <a:t>周期。</a:t>
            </a:r>
            <a:endParaRPr lang="en-US" altLang="zh-CN" sz="2800" b="0" dirty="0" smtClean="0"/>
          </a:p>
          <a:p>
            <a:pPr marL="191135" indent="-191135">
              <a:buFont typeface="Arial" panose="020B0604020202020204" pitchFamily="34" charset="0"/>
              <a:buChar char="•"/>
            </a:pPr>
            <a:r>
              <a:rPr lang="zh-CN" altLang="en-US" sz="2800" b="0" dirty="0"/>
              <a:t>可灵活设置节假日，休息日等</a:t>
            </a:r>
            <a:r>
              <a:rPr lang="zh-CN" altLang="en-US" sz="2800" b="0" dirty="0" smtClean="0"/>
              <a:t>。</a:t>
            </a:r>
            <a:endParaRPr lang="en-US" altLang="zh-CN" sz="2800" b="0" dirty="0"/>
          </a:p>
          <a:p>
            <a:pPr marL="191135" indent="-191135">
              <a:buFont typeface="Arial" panose="020B0604020202020204" pitchFamily="34" charset="0"/>
              <a:buChar char="•"/>
            </a:pPr>
            <a:r>
              <a:rPr lang="zh-CN" altLang="en-US" sz="2800" b="0" dirty="0"/>
              <a:t>系统自动根据排班情况生成排班日历，可根据需要进行调班</a:t>
            </a:r>
            <a:r>
              <a:rPr lang="zh-CN" altLang="en-US" sz="2800" b="0" dirty="0" smtClean="0"/>
              <a:t>。</a:t>
            </a:r>
            <a:endParaRPr lang="zh-CN" altLang="en-US" sz="2800" b="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smtClean="0">
                <a:latin typeface="微软雅黑" panose="020B0503020204020204" pitchFamily="34" charset="-122"/>
                <a:ea typeface="微软雅黑" panose="020B0503020204020204" pitchFamily="34" charset="-122"/>
              </a:rPr>
              <a:t>质量管理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sp>
        <p:nvSpPr>
          <p:cNvPr id="11" name="文本框 38"/>
          <p:cNvSpPr txBox="1"/>
          <p:nvPr/>
        </p:nvSpPr>
        <p:spPr>
          <a:xfrm>
            <a:off x="2010763" y="7730788"/>
            <a:ext cx="20329601" cy="332295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dirty="0"/>
              <a:t>企业根据自身生产产品的特点，可以提前在系统中配置质检过程中需要检测的内容、检测的标准、检测的工具和方法。</a:t>
            </a:r>
            <a:endParaRPr lang="en-US" altLang="zh-CN" sz="2800" dirty="0"/>
          </a:p>
          <a:p>
            <a:r>
              <a:rPr lang="zh-CN" altLang="en-US" sz="2800" dirty="0"/>
              <a:t>质检模板是一系列质检指标的集合，针对不同类型的产品可以设置质检模板。质检模板可以设置分类，</a:t>
            </a:r>
            <a:r>
              <a:rPr lang="zh-CN" altLang="en-US" sz="2800" dirty="0" smtClean="0"/>
              <a:t>用于来料检验、首</a:t>
            </a:r>
            <a:r>
              <a:rPr lang="zh-CN" altLang="en-US" sz="2800" dirty="0"/>
              <a:t>检、末检</a:t>
            </a:r>
            <a:r>
              <a:rPr lang="zh-CN" altLang="en-US" sz="2800" dirty="0" smtClean="0"/>
              <a:t>、巡检、出货检验等</a:t>
            </a:r>
            <a:r>
              <a:rPr lang="zh-CN" altLang="en-US" sz="2800" dirty="0"/>
              <a:t>场景。</a:t>
            </a:r>
            <a:endParaRPr lang="en-US" altLang="zh-CN" sz="2800" dirty="0"/>
          </a:p>
          <a:p>
            <a:r>
              <a:rPr lang="zh-CN" altLang="en-US" sz="2800" dirty="0"/>
              <a:t>质检人员在检测时，可在触控</a:t>
            </a:r>
            <a:r>
              <a:rPr lang="zh-CN" altLang="en-US" sz="2800" dirty="0" smtClean="0"/>
              <a:t>屏或手机</a:t>
            </a:r>
            <a:r>
              <a:rPr lang="en-US" altLang="zh-CN" sz="2800" dirty="0" smtClean="0"/>
              <a:t>APP</a:t>
            </a:r>
            <a:r>
              <a:rPr lang="zh-CN" altLang="en-US" sz="2800" dirty="0" smtClean="0"/>
              <a:t>中</a:t>
            </a:r>
            <a:r>
              <a:rPr lang="zh-CN" altLang="en-US" sz="2800" dirty="0"/>
              <a:t>查看每个产品对应的质检要求，并在检测完毕后录入这些检测指标的实际检测结果。</a:t>
            </a:r>
            <a:endParaRPr lang="en-US" altLang="zh-CN" sz="2800" dirty="0"/>
          </a:p>
          <a:p>
            <a:r>
              <a:rPr lang="zh-CN" altLang="en-US" sz="2800" dirty="0"/>
              <a:t>所有的检测结果将记录到系统数据库，并用于质量分析及预警。</a:t>
            </a:r>
            <a:endParaRPr lang="en-US" altLang="zh-CN" sz="2800" dirty="0"/>
          </a:p>
        </p:txBody>
      </p:sp>
      <p:pic>
        <p:nvPicPr>
          <p:cNvPr id="13" name="Picture 6" descr="E:\SNOW\MES\03设计文档\原型界面\图例\微信图片_20210819171246.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99805" y="2826346"/>
            <a:ext cx="4091020" cy="230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7" descr="C:\Users\Administrator\Downloads\4.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1105" y="2549333"/>
            <a:ext cx="2699273" cy="233491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9580715" y="5747592"/>
            <a:ext cx="2759649" cy="583565"/>
          </a:xfrm>
          <a:prstGeom prst="rect">
            <a:avLst/>
          </a:prstGeom>
          <a:noFill/>
        </p:spPr>
        <p:txBody>
          <a:bodyPr wrap="square" rtlCol="0">
            <a:spAutoFit/>
          </a:bodyPr>
          <a:lstStyle/>
          <a:p>
            <a:pPr algn="ctr"/>
            <a:r>
              <a:rPr lang="zh-CN" altLang="en-US" sz="3200" dirty="0" smtClean="0"/>
              <a:t>质检结果</a:t>
            </a:r>
            <a:endParaRPr lang="zh-CN" altLang="en-US" sz="3200" dirty="0"/>
          </a:p>
        </p:txBody>
      </p:sp>
      <p:sp>
        <p:nvSpPr>
          <p:cNvPr id="19" name="TextBox 18"/>
          <p:cNvSpPr txBox="1"/>
          <p:nvPr/>
        </p:nvSpPr>
        <p:spPr>
          <a:xfrm>
            <a:off x="4266357" y="5747591"/>
            <a:ext cx="2759649" cy="583565"/>
          </a:xfrm>
          <a:prstGeom prst="rect">
            <a:avLst/>
          </a:prstGeom>
          <a:noFill/>
        </p:spPr>
        <p:txBody>
          <a:bodyPr wrap="square" rtlCol="0">
            <a:spAutoFit/>
          </a:bodyPr>
          <a:lstStyle/>
          <a:p>
            <a:pPr algn="ctr"/>
            <a:r>
              <a:rPr lang="zh-CN" altLang="en-US" sz="3200" dirty="0" smtClean="0"/>
              <a:t>质检项目</a:t>
            </a:r>
            <a:endParaRPr lang="zh-CN" altLang="en-US" sz="3200" dirty="0"/>
          </a:p>
        </p:txBody>
      </p:sp>
      <p:sp>
        <p:nvSpPr>
          <p:cNvPr id="20" name="TextBox 19"/>
          <p:cNvSpPr txBox="1"/>
          <p:nvPr/>
        </p:nvSpPr>
        <p:spPr>
          <a:xfrm>
            <a:off x="11779520" y="5717258"/>
            <a:ext cx="2759649" cy="583565"/>
          </a:xfrm>
          <a:prstGeom prst="rect">
            <a:avLst/>
          </a:prstGeom>
          <a:noFill/>
        </p:spPr>
        <p:txBody>
          <a:bodyPr wrap="square" rtlCol="0">
            <a:spAutoFit/>
          </a:bodyPr>
          <a:lstStyle/>
          <a:p>
            <a:pPr algn="ctr"/>
            <a:r>
              <a:rPr lang="zh-CN" altLang="en-US" sz="3200" dirty="0" smtClean="0"/>
              <a:t>质检模板</a:t>
            </a:r>
            <a:endParaRPr lang="zh-CN" altLang="en-US" sz="3200" dirty="0"/>
          </a:p>
        </p:txBody>
      </p:sp>
      <p:pic>
        <p:nvPicPr>
          <p:cNvPr id="2" name="图片 1" descr="图片1"/>
          <p:cNvPicPr>
            <a:picLocks noChangeAspect="1"/>
          </p:cNvPicPr>
          <p:nvPr/>
        </p:nvPicPr>
        <p:blipFill>
          <a:blip r:embed="rId3"/>
          <a:stretch>
            <a:fillRect/>
          </a:stretch>
        </p:blipFill>
        <p:spPr>
          <a:xfrm>
            <a:off x="3330575" y="2465705"/>
            <a:ext cx="6150610" cy="2974975"/>
          </a:xfrm>
          <a:prstGeom prst="rect">
            <a:avLst/>
          </a:prstGeom>
        </p:spPr>
      </p:pic>
      <p:pic>
        <p:nvPicPr>
          <p:cNvPr id="8" name="图片 7" descr="图片2"/>
          <p:cNvPicPr>
            <a:picLocks noChangeAspect="1"/>
          </p:cNvPicPr>
          <p:nvPr/>
        </p:nvPicPr>
        <p:blipFill>
          <a:blip r:embed="rId4"/>
          <a:stretch>
            <a:fillRect/>
          </a:stretch>
        </p:blipFill>
        <p:spPr>
          <a:xfrm>
            <a:off x="10819130" y="2466340"/>
            <a:ext cx="6004560" cy="29749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73"/>
          <p:cNvSpPr txBox="1"/>
          <p:nvPr/>
        </p:nvSpPr>
        <p:spPr>
          <a:xfrm>
            <a:off x="-2899" y="524144"/>
            <a:ext cx="4027327" cy="645160"/>
          </a:xfrm>
          <a:prstGeom prst="rect">
            <a:avLst/>
          </a:prstGeom>
          <a:solidFill>
            <a:srgbClr val="128CB3"/>
          </a:solidFill>
        </p:spPr>
        <p:txBody>
          <a:bodyPr wrap="square" rtlCol="0">
            <a:spAutoFit/>
          </a:bodyPr>
          <a:lstStyle>
            <a:lvl1pPr marL="356235" indent="-356235" algn="l" defTabSz="1425575" rtl="0" eaLnBrk="1" latinLnBrk="0" hangingPunct="1">
              <a:lnSpc>
                <a:spcPct val="90000"/>
              </a:lnSpc>
              <a:spcBef>
                <a:spcPts val="1560"/>
              </a:spcBef>
              <a:buFont typeface="Arial" panose="020B0604020202020204" pitchFamily="34" charset="0"/>
              <a:buChar char="•"/>
              <a:defRPr sz="4365" kern="1200">
                <a:solidFill>
                  <a:schemeClr val="tx1"/>
                </a:solidFill>
                <a:latin typeface="+mn-lt"/>
                <a:ea typeface="+mn-ea"/>
                <a:cs typeface="+mn-cs"/>
              </a:defRPr>
            </a:lvl1pPr>
            <a:lvl2pPr marL="1069340" indent="-356235" algn="l" defTabSz="1425575" rtl="0" eaLnBrk="1" latinLnBrk="0" hangingPunct="1">
              <a:lnSpc>
                <a:spcPct val="90000"/>
              </a:lnSpc>
              <a:spcBef>
                <a:spcPts val="780"/>
              </a:spcBef>
              <a:buFont typeface="Arial" panose="020B0604020202020204" pitchFamily="34" charset="0"/>
              <a:buChar char="•"/>
              <a:defRPr sz="3740" kern="1200">
                <a:solidFill>
                  <a:schemeClr val="tx1"/>
                </a:solidFill>
                <a:latin typeface="+mn-lt"/>
                <a:ea typeface="+mn-ea"/>
                <a:cs typeface="+mn-cs"/>
              </a:defRPr>
            </a:lvl2pPr>
            <a:lvl3pPr marL="1781810" indent="-356235" algn="l" defTabSz="1425575" rtl="0" eaLnBrk="1" latinLnBrk="0" hangingPunct="1">
              <a:lnSpc>
                <a:spcPct val="90000"/>
              </a:lnSpc>
              <a:spcBef>
                <a:spcPts val="780"/>
              </a:spcBef>
              <a:buFont typeface="Arial" panose="020B0604020202020204" pitchFamily="34" charset="0"/>
              <a:buChar char="•"/>
              <a:defRPr sz="3120" kern="1200">
                <a:solidFill>
                  <a:schemeClr val="tx1"/>
                </a:solidFill>
                <a:latin typeface="+mn-lt"/>
                <a:ea typeface="+mn-ea"/>
                <a:cs typeface="+mn-cs"/>
              </a:defRPr>
            </a:lvl3pPr>
            <a:lvl4pPr marL="249491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4pPr>
            <a:lvl5pPr marL="320738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5pPr>
            <a:lvl6pPr marL="392049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6pPr>
            <a:lvl7pPr marL="4632960"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7pPr>
            <a:lvl8pPr marL="534606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8pPr>
            <a:lvl9pPr marL="6058535" indent="-356235" algn="l" defTabSz="1425575" rtl="0" eaLnBrk="1" latinLnBrk="0" hangingPunct="1">
              <a:lnSpc>
                <a:spcPct val="90000"/>
              </a:lnSpc>
              <a:spcBef>
                <a:spcPts val="780"/>
              </a:spcBef>
              <a:buFont typeface="Arial" panose="020B0604020202020204" pitchFamily="34" charset="0"/>
              <a:buChar char="•"/>
              <a:defRPr sz="2805" kern="1200">
                <a:solidFill>
                  <a:schemeClr val="tx1"/>
                </a:solidFill>
                <a:latin typeface="+mn-lt"/>
                <a:ea typeface="+mn-ea"/>
                <a:cs typeface="+mn-cs"/>
              </a:defRPr>
            </a:lvl9pPr>
          </a:lstStyle>
          <a:p>
            <a:pPr marL="0" indent="0" algn="ctr" defTabSz="1280160">
              <a:lnSpc>
                <a:spcPct val="100000"/>
              </a:lnSpc>
              <a:spcBef>
                <a:spcPts val="1400"/>
              </a:spcBef>
              <a:buNone/>
            </a:pPr>
            <a:r>
              <a:rPr lang="zh-CN" altLang="en-US" sz="3600" b="1" spc="300" dirty="0">
                <a:solidFill>
                  <a:schemeClr val="bg1"/>
                </a:solidFill>
                <a:latin typeface="黑体" panose="02010609060101010101" pitchFamily="49" charset="-122"/>
                <a:ea typeface="黑体" panose="02010609060101010101" pitchFamily="49" charset="-122"/>
              </a:rPr>
              <a:t>产品介绍</a:t>
            </a:r>
            <a:endParaRPr lang="zh-CN" altLang="en-US" sz="3600" b="1" spc="300" dirty="0">
              <a:solidFill>
                <a:schemeClr val="bg1"/>
              </a:solidFill>
              <a:latin typeface="黑体" panose="02010609060101010101" pitchFamily="49" charset="-122"/>
              <a:ea typeface="黑体" panose="02010609060101010101" pitchFamily="49" charset="-122"/>
            </a:endParaRPr>
          </a:p>
        </p:txBody>
      </p:sp>
      <p:sp>
        <p:nvSpPr>
          <p:cNvPr id="4" name="文本占位符 144"/>
          <p:cNvSpPr txBox="1"/>
          <p:nvPr/>
        </p:nvSpPr>
        <p:spPr>
          <a:xfrm>
            <a:off x="1098403" y="1534785"/>
            <a:ext cx="4032050" cy="567690"/>
          </a:xfrm>
          <a:prstGeom prst="rect">
            <a:avLst/>
          </a:prstGeom>
          <a:noFill/>
          <a:effectLst/>
        </p:spPr>
        <p:txBody>
          <a:bodyPr wrap="square" lIns="137160" tIns="68580" rIns="137160" bIns="68580" rtlCol="0">
            <a:spAutoFit/>
          </a:bodyPr>
          <a:lstStyle>
            <a:lvl1pPr marL="0" indent="0" algn="l" defTabSz="1280160" rtl="0" eaLnBrk="1" latinLnBrk="0" hangingPunct="1">
              <a:lnSpc>
                <a:spcPct val="100000"/>
              </a:lnSpc>
              <a:spcBef>
                <a:spcPts val="1400"/>
              </a:spcBef>
              <a:buFont typeface="Arial" panose="020B0604020202020204" pitchFamily="34" charset="0"/>
              <a:buNone/>
              <a:defRPr lang="zh-CN" altLang="en-US" sz="2000" b="1" kern="1200" spc="100" baseline="0" smtClean="0">
                <a:solidFill>
                  <a:srgbClr val="02328B"/>
                </a:solidFill>
                <a:latin typeface="黑体" panose="02010609060101010101" pitchFamily="49" charset="-122"/>
                <a:ea typeface="黑体" panose="02010609060101010101" pitchFamily="49" charset="-122"/>
                <a:cs typeface="+mn-cs"/>
              </a:defRPr>
            </a:lvl1pPr>
            <a:lvl2pPr marL="1371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2pPr>
            <a:lvl3pPr marL="5943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3pPr>
            <a:lvl4pPr marL="1051560" indent="0" algn="l" defTabSz="1280160" rtl="0" eaLnBrk="1" latinLnBrk="0" hangingPunct="1">
              <a:lnSpc>
                <a:spcPct val="90000"/>
              </a:lnSpc>
              <a:spcBef>
                <a:spcPts val="700"/>
              </a:spcBef>
              <a:buFont typeface="Arial" panose="020B0604020202020204" pitchFamily="34" charset="0"/>
              <a:buNone/>
              <a:defRPr lang="zh-CN" altLang="en-US" sz="1800" kern="1200" smtClean="0">
                <a:solidFill>
                  <a:schemeClr val="tx1"/>
                </a:solidFill>
                <a:latin typeface="+mn-lt"/>
                <a:ea typeface="+mn-ea"/>
                <a:cs typeface="+mn-cs"/>
              </a:defRPr>
            </a:lvl4pPr>
            <a:lvl5pPr marL="1508760" indent="0" algn="l" defTabSz="1280160" rtl="0" eaLnBrk="1" latinLnBrk="0" hangingPunct="1">
              <a:lnSpc>
                <a:spcPct val="90000"/>
              </a:lnSpc>
              <a:spcBef>
                <a:spcPts val="700"/>
              </a:spcBef>
              <a:buFont typeface="Arial" panose="020B0604020202020204" pitchFamily="34" charset="0"/>
              <a:buNone/>
              <a:defRPr lang="zh-CN" altLang="en-US" sz="1800" kern="1200">
                <a:solidFill>
                  <a:schemeClr val="tx1"/>
                </a:solidFill>
                <a:latin typeface="+mn-lt"/>
                <a:ea typeface="+mn-ea"/>
                <a:cs typeface="+mn-cs"/>
              </a:defRPr>
            </a:lvl5pPr>
            <a:lvl6pPr marL="352044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6pPr>
            <a:lvl7pPr marL="416052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7pPr>
            <a:lvl8pPr marL="480060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8pPr>
            <a:lvl9pPr marL="5440680" indent="-320040" algn="l" defTabSz="1280160" rtl="0" eaLnBrk="1" latinLnBrk="0" hangingPunct="1">
              <a:lnSpc>
                <a:spcPct val="90000"/>
              </a:lnSpc>
              <a:spcBef>
                <a:spcPts val="700"/>
              </a:spcBef>
              <a:buFont typeface="Arial" panose="020B0604020202020204" pitchFamily="34" charset="0"/>
              <a:buChar char="•"/>
              <a:defRPr sz="2520" kern="1200">
                <a:solidFill>
                  <a:schemeClr val="tx1"/>
                </a:solidFill>
                <a:latin typeface="+mn-lt"/>
                <a:ea typeface="+mn-ea"/>
                <a:cs typeface="+mn-cs"/>
              </a:defRPr>
            </a:lvl9pPr>
          </a:lstStyle>
          <a:p>
            <a:r>
              <a:rPr lang="zh-CN" altLang="en-US" sz="2800" dirty="0">
                <a:latin typeface="微软雅黑" panose="020B0503020204020204" pitchFamily="34" charset="-122"/>
                <a:ea typeface="微软雅黑" panose="020B0503020204020204" pitchFamily="34" charset="-122"/>
              </a:rPr>
              <a:t>仓储</a:t>
            </a:r>
            <a:r>
              <a:rPr lang="zh-CN" altLang="en-US" sz="2800" dirty="0" smtClean="0">
                <a:latin typeface="微软雅黑" panose="020B0503020204020204" pitchFamily="34" charset="-122"/>
                <a:ea typeface="微软雅黑" panose="020B0503020204020204" pitchFamily="34" charset="-122"/>
              </a:rPr>
              <a:t>管理</a:t>
            </a:r>
            <a:endParaRPr lang="zh-CN" altLang="en-US" sz="2800"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99795" y="1621758"/>
            <a:ext cx="98608" cy="395440"/>
            <a:chOff x="936097" y="1570520"/>
            <a:chExt cx="141784" cy="568584"/>
          </a:xfrm>
        </p:grpSpPr>
        <p:sp>
          <p:nvSpPr>
            <p:cNvPr id="6" name="矩形 5"/>
            <p:cNvSpPr/>
            <p:nvPr/>
          </p:nvSpPr>
          <p:spPr>
            <a:xfrm>
              <a:off x="936097" y="1570520"/>
              <a:ext cx="91193"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sp>
          <p:nvSpPr>
            <p:cNvPr id="7" name="矩形 6"/>
            <p:cNvSpPr/>
            <p:nvPr/>
          </p:nvSpPr>
          <p:spPr>
            <a:xfrm>
              <a:off x="1047814" y="1570520"/>
              <a:ext cx="30067" cy="568584"/>
            </a:xfrm>
            <a:prstGeom prst="rect">
              <a:avLst/>
            </a:prstGeom>
            <a:solidFill>
              <a:srgbClr val="02328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465"/>
            </a:p>
          </p:txBody>
        </p:sp>
      </p:grpSp>
      <p:grpSp>
        <p:nvGrpSpPr>
          <p:cNvPr id="9" name="组合 8"/>
          <p:cNvGrpSpPr/>
          <p:nvPr/>
        </p:nvGrpSpPr>
        <p:grpSpPr>
          <a:xfrm>
            <a:off x="13378658" y="3699303"/>
            <a:ext cx="3458665" cy="3041037"/>
            <a:chOff x="6213938" y="4915890"/>
            <a:chExt cx="3105867" cy="2730845"/>
          </a:xfrm>
        </p:grpSpPr>
        <p:pic>
          <p:nvPicPr>
            <p:cNvPr id="11" name="图片 10" descr="仓储区域"/>
            <p:cNvPicPr>
              <a:picLocks noChangeAspect="1"/>
            </p:cNvPicPr>
            <p:nvPr/>
          </p:nvPicPr>
          <p:blipFill>
            <a:blip r:embed="rId1"/>
            <a:stretch>
              <a:fillRect/>
            </a:stretch>
          </p:blipFill>
          <p:spPr>
            <a:xfrm>
              <a:off x="6213938" y="4915890"/>
              <a:ext cx="3105867" cy="2346933"/>
            </a:xfrm>
            <a:prstGeom prst="rect">
              <a:avLst/>
            </a:prstGeom>
            <a:ln w="14288">
              <a:solidFill>
                <a:srgbClr val="2E75B6"/>
              </a:solidFill>
            </a:ln>
            <a:effectLst/>
          </p:spPr>
        </p:pic>
        <p:sp>
          <p:nvSpPr>
            <p:cNvPr id="12" name="TextBox 42"/>
            <p:cNvSpPr txBox="1"/>
            <p:nvPr/>
          </p:nvSpPr>
          <p:spPr>
            <a:xfrm>
              <a:off x="6297117" y="7314672"/>
              <a:ext cx="2662704" cy="332063"/>
            </a:xfrm>
            <a:prstGeom prst="rect">
              <a:avLst/>
            </a:prstGeom>
            <a:noFill/>
            <a:effectLst/>
          </p:spPr>
          <p:txBody>
            <a:bodyPr wrap="square" lIns="137160" tIns="68580" rIns="137160" bIns="68580" rtlCol="0">
              <a:spAutoFit/>
            </a:bodyPr>
            <a:lstStyle>
              <a:defPPr>
                <a:defRPr lang="en-US"/>
              </a:defPPr>
              <a:lvl1pPr algn="ctr">
                <a:defRPr sz="900">
                  <a:latin typeface="微软雅黑 Light" panose="020B0502040204020203" pitchFamily="34" charset="-122"/>
                  <a:ea typeface="微软雅黑 Light" panose="020B0502040204020203" pitchFamily="34" charset="-122"/>
                </a:defRPr>
              </a:lvl1pPr>
            </a:lstStyle>
            <a:p>
              <a:r>
                <a:rPr lang="zh-CN" altLang="en-US" sz="1505" dirty="0"/>
                <a:t>库区库位</a:t>
              </a:r>
              <a:endParaRPr lang="zh-CN" altLang="en-US" sz="1505" dirty="0"/>
            </a:p>
          </p:txBody>
        </p:sp>
      </p:grpSp>
      <p:grpSp>
        <p:nvGrpSpPr>
          <p:cNvPr id="14" name="组合 13"/>
          <p:cNvGrpSpPr/>
          <p:nvPr/>
        </p:nvGrpSpPr>
        <p:grpSpPr>
          <a:xfrm>
            <a:off x="12969900" y="7702209"/>
            <a:ext cx="4919796" cy="2878963"/>
            <a:chOff x="15122878" y="7210673"/>
            <a:chExt cx="8191638" cy="4793579"/>
          </a:xfrm>
        </p:grpSpPr>
        <p:pic>
          <p:nvPicPr>
            <p:cNvPr id="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65361" y="7210673"/>
              <a:ext cx="4557715" cy="3557589"/>
            </a:xfrm>
            <a:prstGeom prst="rect">
              <a:avLst/>
            </a:prstGeom>
            <a:noFill/>
            <a:ln w="14288">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2878" y="8409412"/>
              <a:ext cx="1797749" cy="225268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0094" y="7648027"/>
              <a:ext cx="1866144" cy="3142979"/>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45"/>
            <p:cNvSpPr txBox="1"/>
            <p:nvPr/>
          </p:nvSpPr>
          <p:spPr>
            <a:xfrm>
              <a:off x="16265363" y="11056202"/>
              <a:ext cx="3610215" cy="948050"/>
            </a:xfrm>
            <a:prstGeom prst="rect">
              <a:avLst/>
            </a:prstGeom>
            <a:noFill/>
            <a:effectLst/>
          </p:spPr>
          <p:txBody>
            <a:bodyPr wrap="square" lIns="137160" tIns="68580" rIns="137160" bIns="68580" rtlCol="0">
              <a:spAutoFit/>
            </a:bodyPr>
            <a:lstStyle/>
            <a:p>
              <a:pPr algn="ctr"/>
              <a:r>
                <a:rPr lang="zh-CN" altLang="en-US" sz="2800" dirty="0">
                  <a:latin typeface="微软雅黑 Light" panose="020B0502040204020203" pitchFamily="34" charset="-122"/>
                  <a:ea typeface="微软雅黑 Light" panose="020B0502040204020203" pitchFamily="34" charset="-122"/>
                </a:rPr>
                <a:t>条码打印机</a:t>
              </a:r>
              <a:endParaRPr lang="zh-CN" altLang="en-US" sz="2800" dirty="0">
                <a:latin typeface="微软雅黑 Light" panose="020B0502040204020203" pitchFamily="34" charset="-122"/>
                <a:ea typeface="微软雅黑 Light" panose="020B0502040204020203" pitchFamily="34" charset="-122"/>
              </a:endParaRPr>
            </a:p>
          </p:txBody>
        </p:sp>
        <p:sp>
          <p:nvSpPr>
            <p:cNvPr id="20" name="TextBox 46"/>
            <p:cNvSpPr txBox="1"/>
            <p:nvPr/>
          </p:nvSpPr>
          <p:spPr>
            <a:xfrm>
              <a:off x="20651812" y="11056198"/>
              <a:ext cx="2662704" cy="948050"/>
            </a:xfrm>
            <a:prstGeom prst="rect">
              <a:avLst/>
            </a:prstGeom>
            <a:noFill/>
            <a:effectLst/>
          </p:spPr>
          <p:txBody>
            <a:bodyPr wrap="square" lIns="137160" tIns="68580" rIns="137160" bIns="68580" rtlCol="0">
              <a:spAutoFit/>
            </a:bodyPr>
            <a:lstStyle/>
            <a:p>
              <a:pPr algn="ctr"/>
              <a:r>
                <a:rPr lang="en-US" altLang="zh-CN" sz="2800" dirty="0">
                  <a:latin typeface="微软雅黑 Light" panose="020B0502040204020203" pitchFamily="34" charset="-122"/>
                  <a:ea typeface="微软雅黑 Light" panose="020B0502040204020203" pitchFamily="34" charset="-122"/>
                </a:rPr>
                <a:t>PDA</a:t>
              </a:r>
              <a:endParaRPr lang="zh-CN" altLang="en-US" sz="2800" dirty="0">
                <a:latin typeface="微软雅黑 Light" panose="020B0502040204020203" pitchFamily="34" charset="-122"/>
                <a:ea typeface="微软雅黑 Light" panose="020B0502040204020203" pitchFamily="34" charset="-122"/>
              </a:endParaRPr>
            </a:p>
          </p:txBody>
        </p:sp>
      </p:grpSp>
      <p:grpSp>
        <p:nvGrpSpPr>
          <p:cNvPr id="23" name="组合 22"/>
          <p:cNvGrpSpPr/>
          <p:nvPr/>
        </p:nvGrpSpPr>
        <p:grpSpPr>
          <a:xfrm>
            <a:off x="2322141" y="3393814"/>
            <a:ext cx="7034599" cy="4545100"/>
            <a:chOff x="6533313" y="2313409"/>
            <a:chExt cx="4163940" cy="2690346"/>
          </a:xfrm>
        </p:grpSpPr>
        <p:sp>
          <p:nvSpPr>
            <p:cNvPr id="24" name="TextBox 29"/>
            <p:cNvSpPr txBox="1"/>
            <p:nvPr>
              <p:custDataLst>
                <p:tags r:id="rId5"/>
              </p:custDataLst>
            </p:nvPr>
          </p:nvSpPr>
          <p:spPr>
            <a:xfrm>
              <a:off x="9508492" y="3611044"/>
              <a:ext cx="1188761"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产品</a:t>
              </a:r>
              <a:endParaRPr lang="en-US" altLang="zh-CN" sz="2800" dirty="0"/>
            </a:p>
            <a:p>
              <a:pPr algn="l"/>
              <a:r>
                <a:rPr lang="zh-CN" altLang="en-US" sz="2800" dirty="0"/>
                <a:t>发货</a:t>
              </a:r>
              <a:r>
                <a:rPr lang="en-US" altLang="zh-CN" sz="2800" dirty="0"/>
                <a:t>/</a:t>
              </a:r>
              <a:r>
                <a:rPr lang="zh-CN" altLang="en-US" sz="2800" dirty="0"/>
                <a:t>退货</a:t>
              </a:r>
              <a:endParaRPr lang="zh-CN" altLang="en-US" sz="2800" dirty="0"/>
            </a:p>
          </p:txBody>
        </p:sp>
        <p:sp>
          <p:nvSpPr>
            <p:cNvPr id="25" name="TextBox 32"/>
            <p:cNvSpPr txBox="1"/>
            <p:nvPr>
              <p:custDataLst>
                <p:tags r:id="rId6"/>
              </p:custDataLst>
            </p:nvPr>
          </p:nvSpPr>
          <p:spPr>
            <a:xfrm>
              <a:off x="6806681" y="3752054"/>
              <a:ext cx="1102926"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生产</a:t>
              </a:r>
              <a:r>
                <a:rPr lang="zh-CN" altLang="en-US" sz="2800" dirty="0" smtClean="0"/>
                <a:t>领</a:t>
              </a:r>
              <a:r>
                <a:rPr lang="zh-CN" altLang="en-US" sz="2800" dirty="0"/>
                <a:t>料</a:t>
              </a:r>
              <a:endParaRPr lang="en-US" altLang="zh-CN" sz="2800" dirty="0"/>
            </a:p>
            <a:p>
              <a:pPr algn="l"/>
              <a:r>
                <a:rPr lang="zh-CN" altLang="en-US" sz="2800" dirty="0"/>
                <a:t>退料</a:t>
              </a:r>
              <a:endParaRPr lang="zh-CN" altLang="en-US" sz="2800" dirty="0"/>
            </a:p>
          </p:txBody>
        </p:sp>
        <p:sp>
          <p:nvSpPr>
            <p:cNvPr id="26" name="TextBox 34"/>
            <p:cNvSpPr txBox="1"/>
            <p:nvPr>
              <p:custDataLst>
                <p:tags r:id="rId7"/>
              </p:custDataLst>
            </p:nvPr>
          </p:nvSpPr>
          <p:spPr>
            <a:xfrm>
              <a:off x="8807922" y="4433687"/>
              <a:ext cx="1073735" cy="336463"/>
            </a:xfrm>
            <a:prstGeom prst="rect">
              <a:avLst/>
            </a:prstGeom>
            <a:noFill/>
          </p:spPr>
          <p:txBody>
            <a:bodyPr wrap="square">
              <a:spAutoFit/>
            </a:bodyPr>
            <a:lstStyle>
              <a:defPPr>
                <a:defRPr lang="zh-CN"/>
              </a:defPPr>
              <a:lvl1pPr algn="r">
                <a:lnSpc>
                  <a:spcPct val="120000"/>
                </a:lnSpc>
                <a:defRPr sz="1000">
                  <a:latin typeface="+mj-ea"/>
                  <a:ea typeface="+mj-ea"/>
                </a:defRPr>
              </a:lvl1pPr>
            </a:lstStyle>
            <a:p>
              <a:r>
                <a:rPr lang="zh-CN" altLang="en-US" sz="2800" dirty="0" smtClean="0"/>
                <a:t>产品入库</a:t>
              </a:r>
              <a:endParaRPr lang="zh-CN" altLang="en-US" sz="2800" dirty="0"/>
            </a:p>
          </p:txBody>
        </p:sp>
        <p:sp>
          <p:nvSpPr>
            <p:cNvPr id="27" name="TextBox 35"/>
            <p:cNvSpPr txBox="1"/>
            <p:nvPr>
              <p:custDataLst>
                <p:tags r:id="rId8"/>
              </p:custDataLst>
            </p:nvPr>
          </p:nvSpPr>
          <p:spPr>
            <a:xfrm>
              <a:off x="7823498" y="4336977"/>
              <a:ext cx="948002" cy="666778"/>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半成品</a:t>
              </a:r>
              <a:endParaRPr lang="en-US" altLang="zh-CN" sz="2800" dirty="0"/>
            </a:p>
            <a:p>
              <a:pPr algn="l"/>
              <a:r>
                <a:rPr lang="zh-CN" altLang="en-US" sz="2800" dirty="0"/>
                <a:t>出库</a:t>
              </a:r>
              <a:endParaRPr lang="zh-CN" altLang="en-US" sz="2800" dirty="0"/>
            </a:p>
          </p:txBody>
        </p:sp>
        <p:sp>
          <p:nvSpPr>
            <p:cNvPr id="28" name="TextBox 41"/>
            <p:cNvSpPr txBox="1"/>
            <p:nvPr>
              <p:custDataLst>
                <p:tags r:id="rId9"/>
              </p:custDataLst>
            </p:nvPr>
          </p:nvSpPr>
          <p:spPr>
            <a:xfrm>
              <a:off x="9484878" y="2988150"/>
              <a:ext cx="920606" cy="360716"/>
            </a:xfrm>
            <a:prstGeom prst="rect">
              <a:avLst/>
            </a:prstGeom>
            <a:noFill/>
          </p:spPr>
          <p:txBody>
            <a:bodyPr wrap="square">
              <a:spAutoFit/>
            </a:bodyPr>
            <a:lstStyle>
              <a:defPPr>
                <a:defRPr lang="zh-CN"/>
              </a:defPPr>
              <a:lvl1pPr algn="r">
                <a:lnSpc>
                  <a:spcPct val="120000"/>
                </a:lnSpc>
                <a:defRPr sz="1000">
                  <a:latin typeface="+mj-ea"/>
                  <a:ea typeface="+mj-ea"/>
                </a:defRPr>
              </a:lvl1pPr>
            </a:lstStyle>
            <a:p>
              <a:pPr algn="l"/>
              <a:r>
                <a:rPr lang="zh-CN" altLang="en-US" sz="2800" dirty="0"/>
                <a:t>盘库</a:t>
              </a:r>
              <a:endParaRPr lang="zh-CN" altLang="en-US" sz="2800" dirty="0"/>
            </a:p>
          </p:txBody>
        </p:sp>
        <p:sp>
          <p:nvSpPr>
            <p:cNvPr id="30" name="文本框 68"/>
            <p:cNvSpPr txBox="1"/>
            <p:nvPr>
              <p:custDataLst>
                <p:tags r:id="rId10"/>
              </p:custDataLst>
            </p:nvPr>
          </p:nvSpPr>
          <p:spPr>
            <a:xfrm>
              <a:off x="6533313" y="2908196"/>
              <a:ext cx="1452038" cy="666778"/>
            </a:xfrm>
            <a:prstGeom prst="rect">
              <a:avLst/>
            </a:prstGeom>
            <a:noFill/>
          </p:spPr>
          <p:txBody>
            <a:bodyPr wrap="square">
              <a:spAutoFit/>
            </a:bodyPr>
            <a:lstStyle/>
            <a:p>
              <a:pPr>
                <a:lnSpc>
                  <a:spcPct val="120000"/>
                </a:lnSpc>
              </a:pPr>
              <a:r>
                <a:rPr lang="zh-CN" altLang="en-US" sz="2800" dirty="0">
                  <a:latin typeface="+mj-ea"/>
                  <a:ea typeface="+mj-ea"/>
                </a:rPr>
                <a:t>原料入库</a:t>
              </a:r>
              <a:r>
                <a:rPr lang="en-US" altLang="zh-CN" sz="2800" dirty="0">
                  <a:latin typeface="+mj-ea"/>
                  <a:ea typeface="+mj-ea"/>
                </a:rPr>
                <a:t>/</a:t>
              </a:r>
              <a:endParaRPr lang="en-US" altLang="zh-CN" sz="2800" dirty="0">
                <a:latin typeface="+mj-ea"/>
                <a:ea typeface="+mj-ea"/>
              </a:endParaRPr>
            </a:p>
            <a:p>
              <a:pPr>
                <a:lnSpc>
                  <a:spcPct val="120000"/>
                </a:lnSpc>
              </a:pPr>
              <a:r>
                <a:rPr lang="zh-CN" altLang="en-US" sz="2800" dirty="0">
                  <a:latin typeface="+mj-ea"/>
                  <a:ea typeface="+mj-ea"/>
                </a:rPr>
                <a:t>退回供应商</a:t>
              </a:r>
              <a:endParaRPr lang="zh-CN" altLang="en-US" sz="2800" dirty="0">
                <a:latin typeface="+mj-ea"/>
                <a:ea typeface="+mj-ea"/>
              </a:endParaRPr>
            </a:p>
          </p:txBody>
        </p:sp>
        <p:sp>
          <p:nvSpPr>
            <p:cNvPr id="31" name="文本框 69"/>
            <p:cNvSpPr txBox="1"/>
            <p:nvPr>
              <p:custDataLst>
                <p:tags r:id="rId11"/>
              </p:custDataLst>
            </p:nvPr>
          </p:nvSpPr>
          <p:spPr>
            <a:xfrm>
              <a:off x="7041033" y="2763088"/>
              <a:ext cx="184731" cy="238732"/>
            </a:xfrm>
            <a:prstGeom prst="rect">
              <a:avLst/>
            </a:prstGeom>
            <a:noFill/>
          </p:spPr>
          <p:txBody>
            <a:bodyPr wrap="square">
              <a:spAutoFit/>
            </a:bodyPr>
            <a:lstStyle/>
            <a:p>
              <a:pPr algn="r">
                <a:lnSpc>
                  <a:spcPct val="120000"/>
                </a:lnSpc>
              </a:pPr>
              <a:endParaRPr lang="zh-CN" altLang="en-US" dirty="0">
                <a:latin typeface="+mj-ea"/>
                <a:ea typeface="+mj-ea"/>
              </a:endParaRPr>
            </a:p>
          </p:txBody>
        </p:sp>
        <p:sp>
          <p:nvSpPr>
            <p:cNvPr id="32" name="弧形 31"/>
            <p:cNvSpPr/>
            <p:nvPr>
              <p:custDataLst>
                <p:tags r:id="rId12"/>
              </p:custDataLst>
            </p:nvPr>
          </p:nvSpPr>
          <p:spPr>
            <a:xfrm rot="19673463">
              <a:off x="8038206" y="2771610"/>
              <a:ext cx="1310207" cy="1385954"/>
            </a:xfrm>
            <a:prstGeom prst="arc">
              <a:avLst>
                <a:gd name="adj1" fmla="val 20417284"/>
                <a:gd name="adj2" fmla="val 590289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3" name="椭圆 32"/>
            <p:cNvSpPr/>
            <p:nvPr>
              <p:custDataLst>
                <p:tags r:id="rId13"/>
              </p:custDataLst>
            </p:nvPr>
          </p:nvSpPr>
          <p:spPr>
            <a:xfrm>
              <a:off x="7862047" y="2666233"/>
              <a:ext cx="1611179" cy="1666286"/>
            </a:xfrm>
            <a:prstGeom prst="ellipse">
              <a:avLst/>
            </a:prstGeom>
            <a:noFill/>
            <a:ln w="6350">
              <a:gradFill>
                <a:gsLst>
                  <a:gs pos="12000">
                    <a:srgbClr val="00B0F0">
                      <a:alpha val="0"/>
                    </a:srgbClr>
                  </a:gs>
                  <a:gs pos="61000">
                    <a:srgbClr val="0083C9">
                      <a:alpha val="68000"/>
                    </a:srgbClr>
                  </a:gs>
                  <a:gs pos="100000">
                    <a:srgbClr val="0062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34" name="弧形 33"/>
            <p:cNvSpPr/>
            <p:nvPr>
              <p:custDataLst>
                <p:tags r:id="rId14"/>
              </p:custDataLst>
            </p:nvPr>
          </p:nvSpPr>
          <p:spPr>
            <a:xfrm rot="9900000">
              <a:off x="8015142" y="2743067"/>
              <a:ext cx="1433301" cy="1482323"/>
            </a:xfrm>
            <a:prstGeom prst="arc">
              <a:avLst>
                <a:gd name="adj1" fmla="val 19474221"/>
                <a:gd name="adj2" fmla="val 4881186"/>
              </a:avLst>
            </a:prstGeom>
            <a:ln w="9525">
              <a:gradFill>
                <a:gsLst>
                  <a:gs pos="0">
                    <a:srgbClr val="0062AC">
                      <a:alpha val="64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5" name="弧形 34"/>
            <p:cNvSpPr/>
            <p:nvPr>
              <p:custDataLst>
                <p:tags r:id="rId15"/>
              </p:custDataLst>
            </p:nvPr>
          </p:nvSpPr>
          <p:spPr>
            <a:xfrm rot="13510502">
              <a:off x="8084497" y="2927065"/>
              <a:ext cx="1195944" cy="1156393"/>
            </a:xfrm>
            <a:prstGeom prst="arc">
              <a:avLst>
                <a:gd name="adj1" fmla="val 16441512"/>
                <a:gd name="adj2" fmla="val 856999"/>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a:latin typeface="+mj-ea"/>
                <a:ea typeface="+mj-ea"/>
              </a:endParaRPr>
            </a:p>
          </p:txBody>
        </p:sp>
        <p:sp>
          <p:nvSpPr>
            <p:cNvPr id="36" name="等腰三角形 35"/>
            <p:cNvSpPr/>
            <p:nvPr>
              <p:custDataLst>
                <p:tags r:id="rId16"/>
              </p:custDataLst>
            </p:nvPr>
          </p:nvSpPr>
          <p:spPr>
            <a:xfrm rot="8407206">
              <a:off x="8218986" y="3857298"/>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7" name="弧形 36"/>
            <p:cNvSpPr/>
            <p:nvPr>
              <p:custDataLst>
                <p:tags r:id="rId17"/>
              </p:custDataLst>
            </p:nvPr>
          </p:nvSpPr>
          <p:spPr>
            <a:xfrm rot="2894330">
              <a:off x="8080961" y="2927067"/>
              <a:ext cx="1195944" cy="1156393"/>
            </a:xfrm>
            <a:prstGeom prst="arc">
              <a:avLst>
                <a:gd name="adj1" fmla="val 16441512"/>
                <a:gd name="adj2" fmla="val 2092863"/>
              </a:avLst>
            </a:prstGeom>
            <a:ln w="38100">
              <a:gradFill>
                <a:gsLst>
                  <a:gs pos="0">
                    <a:srgbClr val="009DE2"/>
                  </a:gs>
                  <a:gs pos="53000">
                    <a:srgbClr val="0070C0">
                      <a:alpha val="39000"/>
                    </a:srgbClr>
                  </a:gs>
                  <a:gs pos="100000">
                    <a:srgbClr val="0062AC">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wrap="square" rtlCol="0" anchor="ctr"/>
            <a:lstStyle/>
            <a:p>
              <a:pPr algn="ctr"/>
              <a:endParaRPr lang="zh-CN" altLang="en-US" dirty="0">
                <a:latin typeface="+mj-ea"/>
                <a:ea typeface="+mj-ea"/>
              </a:endParaRPr>
            </a:p>
          </p:txBody>
        </p:sp>
        <p:sp>
          <p:nvSpPr>
            <p:cNvPr id="38" name="等腰三角形 37"/>
            <p:cNvSpPr/>
            <p:nvPr>
              <p:custDataLst>
                <p:tags r:id="rId18"/>
              </p:custDataLst>
            </p:nvPr>
          </p:nvSpPr>
          <p:spPr>
            <a:xfrm rot="19304056">
              <a:off x="9110589" y="3125985"/>
              <a:ext cx="42194" cy="37618"/>
            </a:xfrm>
            <a:prstGeom prst="triangle">
              <a:avLst/>
            </a:prstGeom>
            <a:solidFill>
              <a:srgbClr val="009DE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a:latin typeface="+mj-ea"/>
                <a:ea typeface="+mj-ea"/>
              </a:endParaRPr>
            </a:p>
          </p:txBody>
        </p:sp>
        <p:sp>
          <p:nvSpPr>
            <p:cNvPr id="39" name="椭圆 38"/>
            <p:cNvSpPr/>
            <p:nvPr>
              <p:custDataLst>
                <p:tags r:id="rId19"/>
              </p:custDataLst>
            </p:nvPr>
          </p:nvSpPr>
          <p:spPr>
            <a:xfrm>
              <a:off x="8133957" y="2933359"/>
              <a:ext cx="1100743" cy="1138392"/>
            </a:xfrm>
            <a:prstGeom prst="ellipse">
              <a:avLst/>
            </a:prstGeom>
            <a:blipFill>
              <a:blip r:embed="rId2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zh-CN" altLang="en-US" dirty="0">
                <a:latin typeface="+mj-ea"/>
                <a:ea typeface="+mj-ea"/>
              </a:endParaRPr>
            </a:p>
          </p:txBody>
        </p:sp>
        <p:sp>
          <p:nvSpPr>
            <p:cNvPr id="40" name="文本框 78"/>
            <p:cNvSpPr txBox="1"/>
            <p:nvPr>
              <p:custDataLst>
                <p:tags r:id="rId21"/>
              </p:custDataLst>
            </p:nvPr>
          </p:nvSpPr>
          <p:spPr>
            <a:xfrm>
              <a:off x="8133957" y="2313409"/>
              <a:ext cx="1182934" cy="360716"/>
            </a:xfrm>
            <a:prstGeom prst="rect">
              <a:avLst/>
            </a:prstGeom>
            <a:noFill/>
          </p:spPr>
          <p:txBody>
            <a:bodyPr wrap="square">
              <a:spAutoFit/>
            </a:bodyPr>
            <a:lstStyle/>
            <a:p>
              <a:pPr>
                <a:lnSpc>
                  <a:spcPct val="120000"/>
                </a:lnSpc>
              </a:pPr>
              <a:r>
                <a:rPr lang="zh-CN" altLang="en-US" sz="2800" dirty="0">
                  <a:latin typeface="+mj-ea"/>
                  <a:ea typeface="+mj-ea"/>
                </a:rPr>
                <a:t>库存现有量</a:t>
              </a:r>
              <a:endParaRPr lang="zh-CN" altLang="en-US" sz="2800" dirty="0">
                <a:latin typeface="+mj-ea"/>
                <a:ea typeface="+mj-ea"/>
              </a:endParaRPr>
            </a:p>
          </p:txBody>
        </p:sp>
        <p:sp>
          <p:nvSpPr>
            <p:cNvPr id="41" name="椭圆 40"/>
            <p:cNvSpPr/>
            <p:nvPr>
              <p:custDataLst>
                <p:tags r:id="rId22"/>
              </p:custDataLst>
            </p:nvPr>
          </p:nvSpPr>
          <p:spPr>
            <a:xfrm>
              <a:off x="9344790" y="307941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2" name="椭圆 41"/>
            <p:cNvSpPr/>
            <p:nvPr>
              <p:custDataLst>
                <p:tags r:id="rId23"/>
              </p:custDataLst>
            </p:nvPr>
          </p:nvSpPr>
          <p:spPr>
            <a:xfrm>
              <a:off x="9435319" y="349213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3" name="椭圆 42"/>
            <p:cNvSpPr/>
            <p:nvPr>
              <p:custDataLst>
                <p:tags r:id="rId24"/>
              </p:custDataLst>
            </p:nvPr>
          </p:nvSpPr>
          <p:spPr>
            <a:xfrm>
              <a:off x="9213810" y="403563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4" name="椭圆 43"/>
            <p:cNvSpPr/>
            <p:nvPr>
              <p:custDataLst>
                <p:tags r:id="rId25"/>
              </p:custDataLst>
            </p:nvPr>
          </p:nvSpPr>
          <p:spPr>
            <a:xfrm>
              <a:off x="8795544" y="4277822"/>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5" name="椭圆 44"/>
            <p:cNvSpPr/>
            <p:nvPr>
              <p:custDataLst>
                <p:tags r:id="rId26"/>
              </p:custDataLst>
            </p:nvPr>
          </p:nvSpPr>
          <p:spPr>
            <a:xfrm>
              <a:off x="8186320" y="4157390"/>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6" name="椭圆 45"/>
            <p:cNvSpPr/>
            <p:nvPr>
              <p:custDataLst>
                <p:tags r:id="rId27"/>
              </p:custDataLst>
            </p:nvPr>
          </p:nvSpPr>
          <p:spPr>
            <a:xfrm>
              <a:off x="7909607" y="3833473"/>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sp>
          <p:nvSpPr>
            <p:cNvPr id="47" name="椭圆 46"/>
            <p:cNvSpPr/>
            <p:nvPr>
              <p:custDataLst>
                <p:tags r:id="rId28"/>
              </p:custDataLst>
            </p:nvPr>
          </p:nvSpPr>
          <p:spPr>
            <a:xfrm>
              <a:off x="7846803" y="3305078"/>
              <a:ext cx="75744" cy="75744"/>
            </a:xfrm>
            <a:prstGeom prst="ellipse">
              <a:avLst/>
            </a:prstGeom>
            <a:solidFill>
              <a:schemeClr val="bg1"/>
            </a:solidFill>
            <a:ln w="12700">
              <a:solidFill>
                <a:srgbClr val="00B0F0"/>
              </a:solidFill>
            </a:ln>
            <a:effectLst>
              <a:glow rad="254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400"/>
            </a:p>
          </p:txBody>
        </p:sp>
      </p:grpSp>
      <p:cxnSp>
        <p:nvCxnSpPr>
          <p:cNvPr id="48" name="直接连接符 47"/>
          <p:cNvCxnSpPr/>
          <p:nvPr/>
        </p:nvCxnSpPr>
        <p:spPr>
          <a:xfrm>
            <a:off x="12145269" y="3699175"/>
            <a:ext cx="0" cy="70698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12880976" y="7266613"/>
            <a:ext cx="850928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文本框 38"/>
          <p:cNvSpPr txBox="1"/>
          <p:nvPr>
            <p:custDataLst>
              <p:tags r:id="rId29"/>
            </p:custDataLst>
          </p:nvPr>
        </p:nvSpPr>
        <p:spPr>
          <a:xfrm>
            <a:off x="1098403" y="8628202"/>
            <a:ext cx="10584778" cy="2030095"/>
          </a:xfrm>
          <a:prstGeom prst="rect">
            <a:avLst/>
          </a:prstGeom>
          <a:noFill/>
        </p:spPr>
        <p:txBody>
          <a:bodyPr wrap="square"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完整的仓储管理模块</a:t>
            </a:r>
            <a:endParaRPr lang="en-US" altLang="zh-CN" sz="2800" b="1" dirty="0"/>
          </a:p>
          <a:p>
            <a:pPr marL="0" indent="0">
              <a:buNone/>
            </a:pPr>
            <a:r>
              <a:rPr lang="zh-CN" altLang="en-US" sz="2800" dirty="0"/>
              <a:t>支持原材料检验入库、退回供应商、生产领料、生产退料、模具出入库、半成品出库、成品入库、盘库、产品发货、产品退货。</a:t>
            </a:r>
            <a:endParaRPr lang="en-US" altLang="zh-CN" sz="2800" dirty="0"/>
          </a:p>
        </p:txBody>
      </p:sp>
      <p:sp>
        <p:nvSpPr>
          <p:cNvPr id="51" name="文本框 38"/>
          <p:cNvSpPr txBox="1"/>
          <p:nvPr/>
        </p:nvSpPr>
        <p:spPr>
          <a:xfrm>
            <a:off x="17135616" y="3995485"/>
            <a:ext cx="6716917" cy="1429385"/>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基于库区库位的分级仓库管理，</a:t>
            </a:r>
            <a:endParaRPr lang="en-US" altLang="zh-CN" sz="2800" b="1" dirty="0"/>
          </a:p>
          <a:p>
            <a:pPr marL="0" indent="0">
              <a:buNone/>
            </a:pPr>
            <a:r>
              <a:rPr lang="zh-CN" altLang="en-US" sz="2800" dirty="0"/>
              <a:t>库存现有量及时掌握；安全库存自动提醒。</a:t>
            </a:r>
            <a:endParaRPr lang="en-US" altLang="zh-CN" sz="2800" dirty="0"/>
          </a:p>
        </p:txBody>
      </p:sp>
      <p:sp>
        <p:nvSpPr>
          <p:cNvPr id="52" name="文本框 38"/>
          <p:cNvSpPr txBox="1"/>
          <p:nvPr/>
        </p:nvSpPr>
        <p:spPr>
          <a:xfrm>
            <a:off x="18005747" y="7734773"/>
            <a:ext cx="5558753" cy="2075815"/>
          </a:xfrm>
          <a:prstGeom prst="rect">
            <a:avLst/>
          </a:prstGeom>
          <a:noFill/>
          <a:effectLst/>
        </p:spPr>
        <p:txBody>
          <a:bodyPr wrap="square" lIns="137160" tIns="68580" rIns="137160" bIns="68580" rtlCol="0">
            <a:spAutoFit/>
          </a:bodyPr>
          <a:lstStyle>
            <a:defPPr>
              <a:defRPr lang="en-US"/>
            </a:defPPr>
            <a:lvl1pPr marL="171450" indent="-171450" defTabSz="1280160">
              <a:lnSpc>
                <a:spcPct val="150000"/>
              </a:lnSpc>
              <a:spcBef>
                <a:spcPts val="0"/>
              </a:spcBef>
              <a:buFont typeface="Arial" panose="020B0604020202020204" pitchFamily="34" charset="0"/>
              <a:buChar char="•"/>
              <a:defRPr sz="1200">
                <a:latin typeface="微软雅黑 Light" panose="020B0502040204020203" pitchFamily="34" charset="-122"/>
                <a:ea typeface="微软雅黑 Light" panose="020B0502040204020203" pitchFamily="34" charset="-122"/>
              </a:defRPr>
            </a:lvl1pPr>
            <a:lvl2pPr marL="960120" indent="-320040" defTabSz="1280160">
              <a:lnSpc>
                <a:spcPct val="90000"/>
              </a:lnSpc>
              <a:spcBef>
                <a:spcPts val="700"/>
              </a:spcBef>
              <a:buFont typeface="Arial" panose="020B0604020202020204" pitchFamily="34" charset="0"/>
              <a:buChar char="•"/>
              <a:defRPr sz="3360"/>
            </a:lvl2pPr>
            <a:lvl3pPr marL="1600200" indent="-320040" defTabSz="1280160">
              <a:lnSpc>
                <a:spcPct val="90000"/>
              </a:lnSpc>
              <a:spcBef>
                <a:spcPts val="700"/>
              </a:spcBef>
              <a:buFont typeface="Arial" panose="020B0604020202020204" pitchFamily="34" charset="0"/>
              <a:buChar char="•"/>
              <a:defRPr sz="2800"/>
            </a:lvl3pPr>
            <a:lvl4pPr marL="2240280" indent="-320040" defTabSz="1280160">
              <a:lnSpc>
                <a:spcPct val="90000"/>
              </a:lnSpc>
              <a:spcBef>
                <a:spcPts val="700"/>
              </a:spcBef>
              <a:buFont typeface="Arial" panose="020B0604020202020204" pitchFamily="34" charset="0"/>
              <a:buChar char="•"/>
              <a:defRPr sz="2520"/>
            </a:lvl4pPr>
            <a:lvl5pPr marL="2880360" indent="-320040" defTabSz="1280160">
              <a:lnSpc>
                <a:spcPct val="90000"/>
              </a:lnSpc>
              <a:spcBef>
                <a:spcPts val="700"/>
              </a:spcBef>
              <a:buFont typeface="Arial" panose="020B0604020202020204" pitchFamily="34" charset="0"/>
              <a:buChar char="•"/>
              <a:defRPr sz="2520"/>
            </a:lvl5pPr>
            <a:lvl6pPr marL="3520440" indent="-320040" defTabSz="1280160">
              <a:lnSpc>
                <a:spcPct val="90000"/>
              </a:lnSpc>
              <a:spcBef>
                <a:spcPts val="700"/>
              </a:spcBef>
              <a:buFont typeface="Arial" panose="020B0604020202020204" pitchFamily="34" charset="0"/>
              <a:buChar char="•"/>
              <a:defRPr sz="2520"/>
            </a:lvl6pPr>
            <a:lvl7pPr marL="4160520" indent="-320040" defTabSz="1280160">
              <a:lnSpc>
                <a:spcPct val="90000"/>
              </a:lnSpc>
              <a:spcBef>
                <a:spcPts val="700"/>
              </a:spcBef>
              <a:buFont typeface="Arial" panose="020B0604020202020204" pitchFamily="34" charset="0"/>
              <a:buChar char="•"/>
              <a:defRPr sz="2520"/>
            </a:lvl7pPr>
            <a:lvl8pPr marL="4800600" indent="-320040" defTabSz="1280160">
              <a:lnSpc>
                <a:spcPct val="90000"/>
              </a:lnSpc>
              <a:spcBef>
                <a:spcPts val="700"/>
              </a:spcBef>
              <a:buFont typeface="Arial" panose="020B0604020202020204" pitchFamily="34" charset="0"/>
              <a:buChar char="•"/>
              <a:defRPr sz="2520"/>
            </a:lvl8pPr>
            <a:lvl9pPr marL="5440680" indent="-320040" defTabSz="1280160">
              <a:lnSpc>
                <a:spcPct val="90000"/>
              </a:lnSpc>
              <a:spcBef>
                <a:spcPts val="700"/>
              </a:spcBef>
              <a:buFont typeface="Arial" panose="020B0604020202020204" pitchFamily="34" charset="0"/>
              <a:buChar char="•"/>
              <a:defRPr sz="2520"/>
            </a:lvl9pPr>
          </a:lstStyle>
          <a:p>
            <a:r>
              <a:rPr lang="zh-CN" altLang="en-US" sz="2800" b="1" dirty="0"/>
              <a:t>支持条码打印及扫描 </a:t>
            </a:r>
            <a:endParaRPr lang="en-US" altLang="zh-CN" sz="2800" b="1" dirty="0"/>
          </a:p>
          <a:p>
            <a:pPr marL="0" indent="0">
              <a:buNone/>
            </a:pPr>
            <a:r>
              <a:rPr lang="zh-CN" altLang="en-US" sz="2800" dirty="0"/>
              <a:t>快速精准完成物资出入库登记，库存量即时更新。</a:t>
            </a:r>
            <a:endParaRPr lang="en-US" altLang="zh-CN" sz="2800" dirty="0"/>
          </a:p>
        </p:txBody>
      </p:sp>
    </p:spTree>
  </p:cSld>
  <p:clrMapOvr>
    <a:masterClrMapping/>
  </p:clrMapOvr>
</p:sld>
</file>

<file path=ppt/tags/tag1.xml><?xml version="1.0" encoding="utf-8"?>
<p:tagLst xmlns:p="http://schemas.openxmlformats.org/presentationml/2006/main">
  <p:tag name="PA" val="v5.2.11"/>
</p:tagLst>
</file>

<file path=ppt/tags/tag10.xml><?xml version="1.0" encoding="utf-8"?>
<p:tagLst xmlns:p="http://schemas.openxmlformats.org/presentationml/2006/main">
  <p:tag name="TOP" val="307.6991"/>
  <p:tag name="LEFT" val="183.7674"/>
  <p:tag name="WIDTH" val="82.86716"/>
  <p:tag name="HEIGHT" val="35.47827"/>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1.xml><?xml version="1.0" encoding="utf-8"?>
<p:tagLst xmlns:p="http://schemas.openxmlformats.org/presentationml/2006/main">
  <p:tag name="TOP" val="272.3891"/>
  <p:tag name="LEFT" val="170.4462"/>
  <p:tag name="WIDTH" val="16.1980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2.xml><?xml version="1.0" encoding="utf-8"?>
<p:tagLst xmlns:p="http://schemas.openxmlformats.org/presentationml/2006/main">
  <p:tag name="TOP" val="288.4695"/>
  <p:tag name="LEFT" val="315.3249"/>
  <p:tag name="WIDTH" val="58.40252"/>
  <p:tag name="HEIGHT" val="100.9868"/>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3.xml><?xml version="1.0" encoding="utf-8"?>
<p:tagLst xmlns:p="http://schemas.openxmlformats.org/presentationml/2006/main">
  <p:tag name="TOP" val="263.8962"/>
  <p:tag name="LEFT" val="242.4362"/>
  <p:tag name="WIDTH" val="141.2752"/>
  <p:tag name="HEIGHT" val="146.1073"/>
  <p:tag name="LINEWEIGHT" val="0.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4.xml><?xml version="1.0" encoding="utf-8"?>
<p:tagLst xmlns:p="http://schemas.openxmlformats.org/presentationml/2006/main">
  <p:tag name="TOP" val="276.1368"/>
  <p:tag name="LEFT" val="255.7125"/>
  <p:tag name="WIDTH" val="62.98669"/>
  <p:tag name="HEIGHT" val="108.462"/>
  <p:tag name="LINEWEIGHT" val="0.75"/>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5.xml><?xml version="1.0" encoding="utf-8"?>
<p:tagLst xmlns:p="http://schemas.openxmlformats.org/presentationml/2006/main">
  <p:tag name="TOP" val="292.4028"/>
  <p:tag name="LEFT" val="262.8062"/>
  <p:tag name="WIDTH" val="51.56827"/>
  <p:tag name="HEIGHT" val="78.19582"/>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6.xml><?xml version="1.0" encoding="utf-8"?>
<p:tagLst xmlns:p="http://schemas.openxmlformats.org/presentationml/2006/main">
  <p:tag name="TOP" val="368.3339"/>
  <p:tag name="LEFT" val="273.7342"/>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7.xml><?xml version="1.0" encoding="utf-8"?>
<p:tagLst xmlns:p="http://schemas.openxmlformats.org/presentationml/2006/main">
  <p:tag name="TOP" val="306.432"/>
  <p:tag name="LEFT" val="314.0642"/>
  <p:tag name="WIDTH" val="51.47701"/>
  <p:tag name="HEIGHT" val="82.50677"/>
  <p:tag name="LINEWEIGHT" val="3"/>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8.xml><?xml version="1.0" encoding="utf-8"?>
<p:tagLst xmlns:p="http://schemas.openxmlformats.org/presentationml/2006/main">
  <p:tag name="TOP" val="304.2091"/>
  <p:tag name="LEFT" val="351.9138"/>
  <p:tag name="WIDTH" val="3.699764"/>
  <p:tag name="HEIGHT" val="3.29850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19.xml><?xml version="1.0" encoding="utf-8"?>
<p:tagLst xmlns:p="http://schemas.openxmlformats.org/presentationml/2006/main">
  <p:tag name="TOP" val="287.3188"/>
  <p:tag name="LEFT" val="266.2785"/>
  <p:tag name="WIDTH" val="96.51795"/>
  <p:tag name="HEIGHT" val="99.81929"/>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xml><?xml version="1.0" encoding="utf-8"?>
<p:tagLst xmlns:p="http://schemas.openxmlformats.org/presentationml/2006/main">
  <p:tag name="TOP" val="314.7194"/>
  <p:tag name="LEFT" val="804.5182"/>
  <p:tag name="WIDTH" val="63.13276"/>
  <p:tag name="HEIGHT" val="0"/>
  <p:tag name="LINEWEIGHT" val="3"/>
  <p:tag name="SHAPEREFLECTION" val="-2.147484E+09"/>
  <p:tag name="SHAPEGLOW" val="0"/>
  <p:tag name="SOFTEDGE" val="0"/>
</p:tagLst>
</file>

<file path=ppt/tags/tag20.xml><?xml version="1.0" encoding="utf-8"?>
<p:tagLst xmlns:p="http://schemas.openxmlformats.org/presentationml/2006/main">
  <p:tag name="TOP" val="266.1361"/>
  <p:tag name="LEFT" val="281.6789"/>
  <p:tag name="WIDTH" val="72.82204"/>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21.xml><?xml version="1.0" encoding="utf-8"?>
<p:tagLst xmlns:p="http://schemas.openxmlformats.org/presentationml/2006/main">
  <p:tag name="TOP" val="300.1254"/>
  <p:tag name="LEFT" val="372.449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2.xml><?xml version="1.0" encoding="utf-8"?>
<p:tagLst xmlns:p="http://schemas.openxmlformats.org/presentationml/2006/main">
  <p:tag name="TOP" val="336.3146"/>
  <p:tag name="LEFT" val="380.3876"/>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3.xml><?xml version="1.0" encoding="utf-8"?>
<p:tagLst xmlns:p="http://schemas.openxmlformats.org/presentationml/2006/main">
  <p:tag name="TOP" val="383.9709"/>
  <p:tag name="LEFT" val="360.9647"/>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4.xml><?xml version="1.0" encoding="utf-8"?>
<p:tagLst xmlns:p="http://schemas.openxmlformats.org/presentationml/2006/main">
  <p:tag name="TOP" val="405.2072"/>
  <p:tag name="LEFT" val="324.2893"/>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5.xml><?xml version="1.0" encoding="utf-8"?>
<p:tagLst xmlns:p="http://schemas.openxmlformats.org/presentationml/2006/main">
  <p:tag name="TOP" val="394.6472"/>
  <p:tag name="LEFT" val="270.8698"/>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6.xml><?xml version="1.0" encoding="utf-8"?>
<p:tagLst xmlns:p="http://schemas.openxmlformats.org/presentationml/2006/main">
  <p:tag name="TOP" val="366.2447"/>
  <p:tag name="LEFT" val="246.606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7.xml><?xml version="1.0" encoding="utf-8"?>
<p:tagLst xmlns:p="http://schemas.openxmlformats.org/presentationml/2006/main">
  <p:tag name="TOP" val="319.9128"/>
  <p:tag name="LEFT" val="241.0995"/>
  <p:tag name="WIDTH" val="6.641575"/>
  <p:tag name="HEIGHT" val="6.641575"/>
  <p:tag name="LINEWEIGHT" val="1"/>
  <p:tag name="SHAPEREFLECTION" val="-2.147484E+09"/>
  <p:tag name="SHAPEGLOW" val="2"/>
  <p:tag name="SOFTEDGE" val="0"/>
  <p:tag name="FONTSIZE" val="23.1"/>
  <p:tag name="MARGINBOTTOM" val="3.6"/>
  <p:tag name="MARGINLEFT" val="7.2"/>
  <p:tag name="MARGINRIGHT" val="7.2"/>
  <p:tag name="MARGINTOP" val="3.6"/>
  <p:tag name="LINERULEAFTER" val="0"/>
  <p:tag name="TEXTREFLECTION" val="0"/>
  <p:tag name="TEXTGLOW" val="0"/>
</p:tagLst>
</file>

<file path=ppt/tags/tag28.xml><?xml version="1.0" encoding="utf-8"?>
<p:tagLst xmlns:p="http://schemas.openxmlformats.org/presentationml/2006/main">
  <p:tag name="TOP" val="478.2975"/>
  <p:tag name="LEFT" val="170.4462"/>
  <p:tag name="WIDTH" val="268.7708"/>
  <p:tag name="HEIGHT" val="101.638"/>
  <p:tag name="SHAPEREFLECTION" val="-2.147484E+09"/>
  <p:tag name="SHAPEGLOW" val="0"/>
  <p:tag name="SOFTEDGE" val="0"/>
  <p:tag name="FONTSIZE" val="13.36"/>
  <p:tag name="MARGINBOTTOM" val="3.6"/>
  <p:tag name="MARGINLEFT" val="7.2"/>
  <p:tag name="MARGINRIGHT" val="7.2"/>
  <p:tag name="MARGINTOP" val="3.6"/>
  <p:tag name="LINERULEAFTER" val="0"/>
  <p:tag name="TEXTREFLECTION" val="0"/>
  <p:tag name="TEXTGLOW" val="0"/>
</p:tagLst>
</file>

<file path=ppt/tags/tag3.xml><?xml version="1.0" encoding="utf-8"?>
<p:tagLst xmlns:p="http://schemas.openxmlformats.org/presentationml/2006/main">
  <p:tag name="TOP" val="316.2505"/>
  <p:tag name="LEFT" val="804.5182"/>
  <p:tag name="WIDTH" val="458.2058"/>
  <p:tag name="HEIGHT" val="0"/>
  <p:tag name="LINEWEIGHT" val="0.25"/>
  <p:tag name="SHAPEREFLECTION" val="-2.147484E+09"/>
  <p:tag name="SHAPEGLOW" val="0"/>
  <p:tag name="SOFTEDGE" val="0"/>
</p:tagLst>
</file>

<file path=ppt/tags/tag4.xml><?xml version="1.0" encoding="utf-8"?>
<p:tagLst xmlns:p="http://schemas.openxmlformats.org/presentationml/2006/main">
  <p:tag name="TOP" val="286.8464"/>
  <p:tag name="LEFT" val="796.8323"/>
  <p:tag name="WIDTH" val="251.8804"/>
  <p:tag name="HEIGHT" val="28.86417"/>
  <p:tag name="SHAPEREFLECTION" val="-2.147484E+09"/>
  <p:tag name="SHAPEGLOW" val="0"/>
  <p:tag name="SOFTEDGE" val="0"/>
  <p:tag name="FONTSIZE" val="17.82"/>
  <p:tag name="MARGINBOTTOM" val="3.6"/>
  <p:tag name="MARGINLEFT" val="7.2"/>
  <p:tag name="MARGINRIGHT" val="7.2"/>
  <p:tag name="MARGINTOP" val="3.6"/>
  <p:tag name="LINERULEAFTER" val="0"/>
  <p:tag name="TEXTREFLECTION" val="0"/>
  <p:tag name="TEXTGLOW" val="0"/>
</p:tagLst>
</file>

<file path=ppt/tags/tag5.xml><?xml version="1.0" encoding="utf-8"?>
<p:tagLst xmlns:p="http://schemas.openxmlformats.org/presentationml/2006/main">
  <p:tag name="TOP" val="330.0631"/>
  <p:tag name="LEFT" val="390.3694"/>
  <p:tag name="WIDTH" val="75.086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6.xml><?xml version="1.0" encoding="utf-8"?>
<p:tagLst xmlns:p="http://schemas.openxmlformats.org/presentationml/2006/main">
  <p:tag name="TOP" val="358.2042"/>
  <p:tag name="LEFT" val="208.8707"/>
  <p:tag name="WIDTH" val="38.6043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7.xml><?xml version="1.0" encoding="utf-8"?>
<p:tagLst xmlns:p="http://schemas.openxmlformats.org/presentationml/2006/main">
  <p:tag name="TOP" val="375.4274"/>
  <p:tag name="LEFT" val="359.3442"/>
  <p:tag name="WIDTH" val="43.17953"/>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8.xml><?xml version="1.0" encoding="utf-8"?>
<p:tagLst xmlns:p="http://schemas.openxmlformats.org/presentationml/2006/main">
  <p:tag name="TOP" val="416.3278"/>
  <p:tag name="LEFT" val="309.8633"/>
  <p:tag name="WIDTH" val="51.32291"/>
  <p:tag name="HEIGHT" val="35.47811"/>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ags/tag9.xml><?xml version="1.0" encoding="utf-8"?>
<p:tagLst xmlns:p="http://schemas.openxmlformats.org/presentationml/2006/main">
  <p:tag name="TOP" val="292.1233"/>
  <p:tag name="LEFT" val="376.2348"/>
  <p:tag name="WIDTH" val="43.17953"/>
  <p:tag name="HEIGHT" val="20.90724"/>
  <p:tag name="SHAPEREFLECTION" val="-2.147484E+09"/>
  <p:tag name="SHAPEGLOW" val="0"/>
  <p:tag name="SOFTEDGE" val="0"/>
  <p:tag name="FONTSIZE" val="10.02"/>
  <p:tag name="MARGINBOTTOM" val="3.6"/>
  <p:tag name="MARGINLEFT" val="7.2"/>
  <p:tag name="MARGINRIGHT" val="7.2"/>
  <p:tag name="MARGINTOP" val="3.6"/>
  <p:tag name="LINERULEAFTER" val="0"/>
  <p:tag name="TEXTREFLECTION" val="0"/>
  <p:tag name="TEXTGLOW" val="0"/>
</p:tagLst>
</file>

<file path=ppt/theme/theme1.xml><?xml version="1.0" encoding="utf-8"?>
<a:theme xmlns:a="http://schemas.openxmlformats.org/drawingml/2006/main" name="1_自定义设计方案">
  <a:themeElements>
    <a:clrScheme name="自定义 3">
      <a:dk1>
        <a:srgbClr val="262626"/>
      </a:dk1>
      <a:lt1>
        <a:sysClr val="window" lastClr="FFFFFF"/>
      </a:lt1>
      <a:dk2>
        <a:srgbClr val="C00000"/>
      </a:dk2>
      <a:lt2>
        <a:srgbClr val="D8D8D8"/>
      </a:lt2>
      <a:accent1>
        <a:srgbClr val="C00000"/>
      </a:accent1>
      <a:accent2>
        <a:srgbClr val="FF0000"/>
      </a:accent2>
      <a:accent3>
        <a:srgbClr val="FFC000"/>
      </a:accent3>
      <a:accent4>
        <a:srgbClr val="92D050"/>
      </a:accent4>
      <a:accent5>
        <a:srgbClr val="6699FF"/>
      </a:accent5>
      <a:accent6>
        <a:srgbClr val="FFFF00"/>
      </a:accent6>
      <a:hlink>
        <a:srgbClr val="7030A0"/>
      </a:hlink>
      <a:folHlink>
        <a:srgbClr val="6C6C6C"/>
      </a:folHlink>
    </a:clrScheme>
    <a:fontScheme name="科技风">
      <a:majorFont>
        <a:latin typeface="Segoe UI Light 8"/>
        <a:ea typeface="微软雅黑 Light"/>
        <a:cs typeface=""/>
      </a:majorFont>
      <a:minorFont>
        <a:latin typeface="Segoe U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C00000"/>
            </a:gs>
            <a:gs pos="100000">
              <a:srgbClr val="C00000">
                <a:alpha val="45000"/>
              </a:srgbClr>
            </a:gs>
          </a:gsLst>
          <a:lin ang="540000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1958</Words>
  <Application>WPS 表格</Application>
  <PresentationFormat>自定义</PresentationFormat>
  <Paragraphs>296</Paragraphs>
  <Slides>11</Slides>
  <Notes>1</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11</vt:i4>
      </vt:variant>
    </vt:vector>
  </HeadingPairs>
  <TitlesOfParts>
    <vt:vector size="35" baseType="lpstr">
      <vt:lpstr>Arial</vt:lpstr>
      <vt:lpstr>宋体</vt:lpstr>
      <vt:lpstr>Wingdings</vt:lpstr>
      <vt:lpstr>微软雅黑</vt:lpstr>
      <vt:lpstr>汉仪旗黑</vt:lpstr>
      <vt:lpstr>百度综艺简体</vt:lpstr>
      <vt:lpstr>宋体-简</vt:lpstr>
      <vt:lpstr>微软雅黑 Light</vt:lpstr>
      <vt:lpstr>Calibri</vt:lpstr>
      <vt:lpstr>Helvetica Neue</vt:lpstr>
      <vt:lpstr>汉仪书宋二KW</vt:lpstr>
      <vt:lpstr>Adobe Gothic Std B</vt:lpstr>
      <vt:lpstr>苹方-简</vt:lpstr>
      <vt:lpstr>Times New Roman</vt:lpstr>
      <vt:lpstr>黑体</vt:lpstr>
      <vt:lpstr>汉仪中黑KW</vt:lpstr>
      <vt:lpstr>Impact</vt:lpstr>
      <vt:lpstr>微软雅黑</vt:lpstr>
      <vt:lpstr>Segoe UI</vt:lpstr>
      <vt:lpstr>宋体</vt:lpstr>
      <vt:lpstr>Arial Unicode MS</vt:lpstr>
      <vt:lpstr>等线</vt:lpstr>
      <vt:lpstr>汉仪中等线KW</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smilebit</cp:lastModifiedBy>
  <cp:revision>2449</cp:revision>
  <cp:lastPrinted>2023-01-13T05:36:15Z</cp:lastPrinted>
  <dcterms:created xsi:type="dcterms:W3CDTF">2023-01-13T05:36:15Z</dcterms:created>
  <dcterms:modified xsi:type="dcterms:W3CDTF">2023-01-13T05:36:15Z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C3DE56AFD116BEB7BB7FB3638AF766C5</vt:lpwstr>
  </property>
  <property fmtid="{D5CDD505-2E9C-101B-9397-08002B2CF9AE}" pid="3" name="KSOProductBuildVer">
    <vt:lpwstr>2052-5.1.1.7676</vt:lpwstr>
  </property>
</Properties>
</file>